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handoutMasterIdLst>
    <p:handoutMasterId r:id="rId51"/>
  </p:handoutMasterIdLst>
  <p:sldIdLst>
    <p:sldId id="256" r:id="rId2"/>
    <p:sldId id="257" r:id="rId3"/>
    <p:sldId id="571" r:id="rId4"/>
    <p:sldId id="573" r:id="rId5"/>
    <p:sldId id="572" r:id="rId6"/>
    <p:sldId id="259" r:id="rId7"/>
    <p:sldId id="574" r:id="rId8"/>
    <p:sldId id="555" r:id="rId9"/>
    <p:sldId id="560" r:id="rId10"/>
    <p:sldId id="562" r:id="rId11"/>
    <p:sldId id="561" r:id="rId12"/>
    <p:sldId id="565" r:id="rId13"/>
    <p:sldId id="553" r:id="rId14"/>
    <p:sldId id="580" r:id="rId15"/>
    <p:sldId id="263" r:id="rId16"/>
    <p:sldId id="559" r:id="rId17"/>
    <p:sldId id="581" r:id="rId18"/>
    <p:sldId id="577" r:id="rId19"/>
    <p:sldId id="264" r:id="rId20"/>
    <p:sldId id="265" r:id="rId21"/>
    <p:sldId id="267" r:id="rId22"/>
    <p:sldId id="268" r:id="rId23"/>
    <p:sldId id="269" r:id="rId24"/>
    <p:sldId id="270" r:id="rId25"/>
    <p:sldId id="271" r:id="rId26"/>
    <p:sldId id="272" r:id="rId27"/>
    <p:sldId id="273" r:id="rId28"/>
    <p:sldId id="274" r:id="rId29"/>
    <p:sldId id="275" r:id="rId30"/>
    <p:sldId id="554" r:id="rId31"/>
    <p:sldId id="582" r:id="rId32"/>
    <p:sldId id="277" r:id="rId33"/>
    <p:sldId id="278" r:id="rId34"/>
    <p:sldId id="583" r:id="rId35"/>
    <p:sldId id="570" r:id="rId36"/>
    <p:sldId id="279" r:id="rId37"/>
    <p:sldId id="584" r:id="rId38"/>
    <p:sldId id="576" r:id="rId39"/>
    <p:sldId id="592" r:id="rId40"/>
    <p:sldId id="586" r:id="rId41"/>
    <p:sldId id="585" r:id="rId42"/>
    <p:sldId id="589" r:id="rId43"/>
    <p:sldId id="591" r:id="rId44"/>
    <p:sldId id="579" r:id="rId45"/>
    <p:sldId id="587" r:id="rId46"/>
    <p:sldId id="552" r:id="rId47"/>
    <p:sldId id="262" r:id="rId48"/>
    <p:sldId id="31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B868B4"/>
    <a:srgbClr val="74A5B0"/>
    <a:srgbClr val="75A5AF"/>
    <a:srgbClr val="A2C4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19"/>
    <p:restoredTop sz="60510"/>
  </p:normalViewPr>
  <p:slideViewPr>
    <p:cSldViewPr snapToGrid="0" snapToObjects="1">
      <p:cViewPr varScale="1">
        <p:scale>
          <a:sx n="62" d="100"/>
          <a:sy n="62" d="100"/>
        </p:scale>
        <p:origin x="20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923CCA-F6C1-1046-A59A-1FB8F42C44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2160FC-8DD9-204D-8460-4F75A0511F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1697A3-6773-1B47-8A94-42ED19203F46}" type="datetimeFigureOut">
              <a:rPr lang="en-US" smtClean="0"/>
              <a:t>1/24/22</a:t>
            </a:fld>
            <a:endParaRPr lang="en-US"/>
          </a:p>
        </p:txBody>
      </p:sp>
      <p:sp>
        <p:nvSpPr>
          <p:cNvPr id="4" name="Footer Placeholder 3">
            <a:extLst>
              <a:ext uri="{FF2B5EF4-FFF2-40B4-BE49-F238E27FC236}">
                <a16:creationId xmlns:a16="http://schemas.microsoft.com/office/drawing/2014/main" id="{2F5169B4-8E06-7241-8804-95EF93252F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DAE8A3-8169-D246-A340-C62DD8F96D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08F54D-D686-C54B-A915-D822850DEF63}" type="slidenum">
              <a:rPr lang="en-US" smtClean="0"/>
              <a:t>‹#›</a:t>
            </a:fld>
            <a:endParaRPr lang="en-US"/>
          </a:p>
        </p:txBody>
      </p:sp>
    </p:spTree>
    <p:extLst>
      <p:ext uri="{BB962C8B-B14F-4D97-AF65-F5344CB8AC3E}">
        <p14:creationId xmlns:p14="http://schemas.microsoft.com/office/powerpoint/2010/main" val="378551891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9E289-F042-A34F-B6F8-CA12D04D6A5C}" type="datetimeFigureOut">
              <a:rPr lang="en-US" smtClean="0"/>
              <a:t>1/24/22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FAB59-108E-244D-AB1D-ACCD0FDFB1D4}" type="slidenum">
              <a:rPr lang="en-US" smtClean="0"/>
              <a:t>‹#›</a:t>
            </a:fld>
            <a:endParaRPr lang="en-US"/>
          </a:p>
        </p:txBody>
      </p:sp>
    </p:spTree>
    <p:extLst>
      <p:ext uri="{BB962C8B-B14F-4D97-AF65-F5344CB8AC3E}">
        <p14:creationId xmlns:p14="http://schemas.microsoft.com/office/powerpoint/2010/main" val="332995529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labome.com/method/RNA-seq.html#ref2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llumina.com/science/technology/next-generation-sequencing/plan-experiments/paired-end-vs-single-read.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mdpi.com/2078-2489/7/4/56/htm" TargetMode="External"/><Relationship Id="rId7" Type="http://schemas.openxmlformats.org/officeDocument/2006/relationships/hyperlink" Target="https://en.wikipedia.org/wiki/ASCII"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Telecommunications_equipment" TargetMode="External"/><Relationship Id="rId5" Type="http://schemas.openxmlformats.org/officeDocument/2006/relationships/hyperlink" Target="https://en.wikipedia.org/wiki/FASTA_format" TargetMode="External"/><Relationship Id="rId4" Type="http://schemas.openxmlformats.org/officeDocument/2006/relationships/hyperlink" Target="https://en.wikipedia.org/wiki/Character_encod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en.wikipedia.org/wiki/Protein" TargetMode="External"/><Relationship Id="rId13" Type="http://schemas.openxmlformats.org/officeDocument/2006/relationships/hyperlink" Target="http://en.wikipedia.org/wiki/Retrovirus" TargetMode="External"/><Relationship Id="rId3" Type="http://schemas.openxmlformats.org/officeDocument/2006/relationships/hyperlink" Target="http://en.wikipedia.org/wiki/Molecular_biology" TargetMode="External"/><Relationship Id="rId7" Type="http://schemas.openxmlformats.org/officeDocument/2006/relationships/hyperlink" Target="http://en.wikipedia.org/wiki/RNA" TargetMode="External"/><Relationship Id="rId12" Type="http://schemas.openxmlformats.org/officeDocument/2006/relationships/hyperlink" Target="http://en.wikipedia.org/wiki/Scientific_theory"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en.wikipedia.org/wiki/DNA" TargetMode="External"/><Relationship Id="rId11" Type="http://schemas.openxmlformats.org/officeDocument/2006/relationships/hyperlink" Target="http://en.wikipedia.org/wiki/Dogma" TargetMode="External"/><Relationship Id="rId5" Type="http://schemas.openxmlformats.org/officeDocument/2006/relationships/hyperlink" Target="http://en.wikipedia.org/wiki/Genetics" TargetMode="External"/><Relationship Id="rId15" Type="http://schemas.openxmlformats.org/officeDocument/2006/relationships/hyperlink" Target="http://en.wikipedia.org/wiki/Prion" TargetMode="External"/><Relationship Id="rId10" Type="http://schemas.openxmlformats.org/officeDocument/2006/relationships/hyperlink" Target="http://en.wikipedia.org/wiki/Biological_cell" TargetMode="External"/><Relationship Id="rId4" Type="http://schemas.openxmlformats.org/officeDocument/2006/relationships/hyperlink" Target="http://en.wikipedia.org/wiki/Francis_Crick" TargetMode="External"/><Relationship Id="rId9" Type="http://schemas.openxmlformats.org/officeDocument/2006/relationships/hyperlink" Target="https://groups.inf.ed.ac.uk/bionlp/links/central-dogma.html#Exceptions_to_the_central_dogma" TargetMode="External"/><Relationship Id="rId14" Type="http://schemas.openxmlformats.org/officeDocument/2006/relationships/hyperlink" Target="http://en.wikipedia.org/wiki/Reverse_transcriptas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www.nature.com/articles/s41576-019-0150-2#ref-CR142" TargetMode="External"/><Relationship Id="rId13" Type="http://schemas.openxmlformats.org/officeDocument/2006/relationships/hyperlink" Target="https://www.nature.com/articles/s41576-019-0150-2#ref-CR120" TargetMode="External"/><Relationship Id="rId18" Type="http://schemas.openxmlformats.org/officeDocument/2006/relationships/hyperlink" Target="https://www.nature.com/articles/s41576-019-0150-2#ref-CR132" TargetMode="External"/><Relationship Id="rId3" Type="http://schemas.openxmlformats.org/officeDocument/2006/relationships/hyperlink" Target="https://www.nature.com/articles/s41576-019-0150-2#ref-CR112" TargetMode="External"/><Relationship Id="rId7" Type="http://schemas.openxmlformats.org/officeDocument/2006/relationships/hyperlink" Target="https://www.nature.com/articles/s41576-019-0150-2#ref-CR134" TargetMode="External"/><Relationship Id="rId12" Type="http://schemas.openxmlformats.org/officeDocument/2006/relationships/hyperlink" Target="https://www.nature.com/articles/s41576-019-0150-2#ref-CR119" TargetMode="External"/><Relationship Id="rId17" Type="http://schemas.openxmlformats.org/officeDocument/2006/relationships/hyperlink" Target="https://www.nature.com/articles/s41576-019-0150-2#ref-CR105" TargetMode="External"/><Relationship Id="rId2" Type="http://schemas.openxmlformats.org/officeDocument/2006/relationships/slide" Target="../slides/slide48.xml"/><Relationship Id="rId16" Type="http://schemas.openxmlformats.org/officeDocument/2006/relationships/hyperlink" Target="https://www.nature.com/articles/s41576-019-0150-2#ref-CR116" TargetMode="External"/><Relationship Id="rId20" Type="http://schemas.openxmlformats.org/officeDocument/2006/relationships/hyperlink" Target="https://www.nature.com/articles/s41576-019-0150-2#ref-CR117" TargetMode="External"/><Relationship Id="rId1" Type="http://schemas.openxmlformats.org/officeDocument/2006/relationships/notesMaster" Target="../notesMasters/notesMaster1.xml"/><Relationship Id="rId6" Type="http://schemas.openxmlformats.org/officeDocument/2006/relationships/hyperlink" Target="https://www.nature.com/articles/s41576-019-0150-2#ref-CR133" TargetMode="External"/><Relationship Id="rId11" Type="http://schemas.openxmlformats.org/officeDocument/2006/relationships/hyperlink" Target="https://www.nature.com/articles/s41576-019-0150-2#ref-CR156" TargetMode="External"/><Relationship Id="rId5" Type="http://schemas.openxmlformats.org/officeDocument/2006/relationships/hyperlink" Target="https://www.nature.com/articles/s41576-019-0150-2#ref-CR114" TargetMode="External"/><Relationship Id="rId15" Type="http://schemas.openxmlformats.org/officeDocument/2006/relationships/hyperlink" Target="https://www.nature.com/articles/s41576-019-0150-2#ref-CR131" TargetMode="External"/><Relationship Id="rId10" Type="http://schemas.openxmlformats.org/officeDocument/2006/relationships/hyperlink" Target="https://www.nature.com/articles/s41576-019-0150-2#ref-CR155" TargetMode="External"/><Relationship Id="rId19" Type="http://schemas.openxmlformats.org/officeDocument/2006/relationships/hyperlink" Target="https://www.nature.com/articles/s41576-019-0150-2#ref-CR157" TargetMode="External"/><Relationship Id="rId4" Type="http://schemas.openxmlformats.org/officeDocument/2006/relationships/hyperlink" Target="https://www.nature.com/articles/s41576-019-0150-2#ref-CR113" TargetMode="External"/><Relationship Id="rId9" Type="http://schemas.openxmlformats.org/officeDocument/2006/relationships/hyperlink" Target="https://www.nature.com/articles/s41576-019-0150-2#ref-CR143" TargetMode="External"/><Relationship Id="rId14" Type="http://schemas.openxmlformats.org/officeDocument/2006/relationships/hyperlink" Target="https://www.nature.com/articles/s41576-019-0150-2#ref-CR13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Ribosomal_RNA#cite_note-:72-1" TargetMode="External"/><Relationship Id="rId3" Type="http://schemas.openxmlformats.org/officeDocument/2006/relationships/hyperlink" Target="https://www.nature.com/articles/s41598-018-23226-4#ref-CR8" TargetMode="External"/><Relationship Id="rId7" Type="http://schemas.openxmlformats.org/officeDocument/2006/relationships/hyperlink" Target="https://www.nature.com/articles/s41598-018-23226-4#ref-CR12"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nature.com/articles/s41598-018-23226-4#ref-CR11" TargetMode="External"/><Relationship Id="rId5" Type="http://schemas.openxmlformats.org/officeDocument/2006/relationships/hyperlink" Target="https://www.nature.com/articles/s41598-018-23226-4#ref-CR10" TargetMode="External"/><Relationship Id="rId4" Type="http://schemas.openxmlformats.org/officeDocument/2006/relationships/hyperlink" Target="https://www.nature.com/articles/s41598-018-23226-4#ref-CR9"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labome.com/method/RNA-seq.html#ref20" TargetMode="External"/><Relationship Id="rId3" Type="http://schemas.openxmlformats.org/officeDocument/2006/relationships/hyperlink" Target="https://www.labome.com/method/RNA-seq.html#ref13" TargetMode="External"/><Relationship Id="rId7" Type="http://schemas.openxmlformats.org/officeDocument/2006/relationships/hyperlink" Target="https://www.labome.com/method/RNA-seq.html#ref19"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labome.com/method/RNA-seq.html#ref18" TargetMode="External"/><Relationship Id="rId5" Type="http://schemas.openxmlformats.org/officeDocument/2006/relationships/hyperlink" Target="https://www.labome.com/method/RNA-seq.html#ref17" TargetMode="External"/><Relationship Id="rId10" Type="http://schemas.openxmlformats.org/officeDocument/2006/relationships/hyperlink" Target="https://www.labome.com/method/RNA-seq.html#ref21" TargetMode="External"/><Relationship Id="rId4" Type="http://schemas.openxmlformats.org/officeDocument/2006/relationships/hyperlink" Target="https://www.labome.com/method/RNA-seq.html#ref16" TargetMode="External"/><Relationship Id="rId9" Type="http://schemas.openxmlformats.org/officeDocument/2006/relationships/hyperlink" Target="https://www.labome.com/method/RNA-seq.html#ref1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7412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a:t>
            </a:r>
            <a:r>
              <a:rPr lang="en-US" dirty="0" err="1"/>
              <a:t>Biorender</a:t>
            </a:r>
            <a:endParaRPr lang="en-US" dirty="0"/>
          </a:p>
          <a:p>
            <a:r>
              <a:rPr lang="en-US" dirty="0" err="1"/>
              <a:t>BioA</a:t>
            </a:r>
            <a:r>
              <a:rPr lang="en-US" dirty="0"/>
              <a:t>: https://</a:t>
            </a:r>
            <a:r>
              <a:rPr lang="en-US" dirty="0" err="1"/>
              <a:t>support.illumina.com</a:t>
            </a:r>
            <a:r>
              <a:rPr lang="en-US" dirty="0"/>
              <a:t>/bulletins/2020/12/how-short-inserts-affect-sequencing-</a:t>
            </a:r>
            <a:r>
              <a:rPr lang="en-US" dirty="0" err="1"/>
              <a:t>performance.html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support.illumina.com</a:t>
            </a:r>
            <a:r>
              <a:rPr lang="en-US" sz="1200" dirty="0">
                <a:latin typeface="Arial" panose="020B0604020202020204" pitchFamily="34" charset="0"/>
                <a:cs typeface="Arial" panose="020B0604020202020204" pitchFamily="34" charset="0"/>
              </a:rPr>
              <a:t>/bulletins/2019/10/what-are-adapter-dimers-.html</a:t>
            </a:r>
          </a:p>
          <a:p>
            <a:r>
              <a:rPr lang="en-US" dirty="0"/>
              <a:t>https://</a:t>
            </a:r>
            <a:r>
              <a:rPr lang="en-US" dirty="0" err="1"/>
              <a:t>rnaseq.uoregon.edu</a:t>
            </a:r>
            <a:r>
              <a:rPr lang="en-US" dirty="0"/>
              <a:t>/#library-prep</a:t>
            </a:r>
          </a:p>
          <a:p>
            <a:r>
              <a:rPr lang="en-US" dirty="0"/>
              <a:t>https://</a:t>
            </a:r>
            <a:r>
              <a:rPr lang="en-US" dirty="0" err="1"/>
              <a:t>support.illumina.com</a:t>
            </a:r>
            <a:r>
              <a:rPr lang="en-US" dirty="0"/>
              <a:t>/bulletins/2020/06/</a:t>
            </a:r>
            <a:r>
              <a:rPr lang="en-US" dirty="0" err="1"/>
              <a:t>illumina</a:t>
            </a:r>
            <a:r>
              <a:rPr lang="en-US" dirty="0"/>
              <a:t>-adapter-</a:t>
            </a:r>
            <a:r>
              <a:rPr lang="en-US" dirty="0" err="1"/>
              <a:t>portfolio.html</a:t>
            </a:r>
            <a:endParaRPr lang="en-US" sz="1200" dirty="0">
              <a:latin typeface="Arial" panose="020B0604020202020204" pitchFamily="34" charset="0"/>
              <a:cs typeface="Arial" panose="020B0604020202020204" pitchFamily="34" charset="0"/>
            </a:endParaRPr>
          </a:p>
          <a:p>
            <a:endParaRPr lang="en-US" dirty="0"/>
          </a:p>
          <a:p>
            <a:r>
              <a:rPr lang="en-US" dirty="0"/>
              <a:t>Script:</a:t>
            </a:r>
          </a:p>
          <a:p>
            <a:r>
              <a:rPr lang="en-US" dirty="0"/>
              <a:t>-Adapters contain:</a:t>
            </a:r>
          </a:p>
          <a:p>
            <a:r>
              <a:rPr lang="en-NZ" sz="1200" b="0" i="0" kern="1200" dirty="0">
                <a:solidFill>
                  <a:schemeClr val="tx1"/>
                </a:solidFill>
                <a:effectLst/>
                <a:latin typeface="+mn-lt"/>
                <a:ea typeface="+mn-ea"/>
                <a:cs typeface="+mn-cs"/>
              </a:rPr>
              <a:t>Sequences that allow the library to bind and generate clusters on the flow cell (p5 and p7 sequences)</a:t>
            </a:r>
          </a:p>
          <a:p>
            <a:r>
              <a:rPr lang="en-NZ" sz="1200" b="0" i="0" kern="1200" dirty="0">
                <a:solidFill>
                  <a:schemeClr val="tx1"/>
                </a:solidFill>
                <a:effectLst/>
                <a:latin typeface="+mn-lt"/>
                <a:ea typeface="+mn-ea"/>
                <a:cs typeface="+mn-cs"/>
              </a:rPr>
              <a:t>Sequencing primer binding sites to initiate sequencing (Rd1 SP and Rd2 SP)</a:t>
            </a:r>
          </a:p>
          <a:p>
            <a:r>
              <a:rPr lang="en-NZ" sz="1200" b="0" i="0" kern="1200" dirty="0">
                <a:solidFill>
                  <a:schemeClr val="tx1"/>
                </a:solidFill>
                <a:effectLst/>
                <a:latin typeface="+mn-lt"/>
                <a:ea typeface="+mn-ea"/>
                <a:cs typeface="+mn-cs"/>
              </a:rPr>
              <a:t>Index sequences (Index 1 and, where applicable, Index 2), which are sample identifiers that allow multiplexing/pooling of multiple samples in a single sequencing run or flow cell lane.</a:t>
            </a:r>
          </a:p>
          <a:p>
            <a:r>
              <a:rPr lang="en-NZ" sz="1200" b="0" i="0" kern="1200" dirty="0">
                <a:solidFill>
                  <a:schemeClr val="tx1"/>
                </a:solidFill>
                <a:effectLst/>
                <a:latin typeface="+mn-lt"/>
                <a:ea typeface="+mn-ea"/>
                <a:cs typeface="+mn-cs"/>
              </a:rPr>
              <a:t>-QC is conducted, </a:t>
            </a:r>
            <a:r>
              <a:rPr lang="en-NZ" sz="1200" b="0" i="0" kern="1200" dirty="0" err="1">
                <a:solidFill>
                  <a:schemeClr val="tx1"/>
                </a:solidFill>
                <a:effectLst/>
                <a:latin typeface="+mn-lt"/>
                <a:ea typeface="+mn-ea"/>
                <a:cs typeface="+mn-cs"/>
              </a:rPr>
              <a:t>bioA</a:t>
            </a:r>
            <a:r>
              <a:rPr lang="en-NZ" sz="1200" b="0" i="0" kern="1200" dirty="0">
                <a:solidFill>
                  <a:schemeClr val="tx1"/>
                </a:solidFill>
                <a:effectLst/>
                <a:latin typeface="+mn-lt"/>
                <a:ea typeface="+mn-ea"/>
                <a:cs typeface="+mn-cs"/>
              </a:rPr>
              <a:t> to check library size. </a:t>
            </a:r>
            <a:r>
              <a:rPr lang="en-NZ" sz="1200" b="0" i="0" kern="1200" dirty="0" err="1">
                <a:solidFill>
                  <a:schemeClr val="tx1"/>
                </a:solidFill>
                <a:effectLst/>
                <a:latin typeface="+mn-lt"/>
                <a:ea typeface="+mn-ea"/>
                <a:cs typeface="+mn-cs"/>
              </a:rPr>
              <a:t>BioA</a:t>
            </a:r>
            <a:r>
              <a:rPr lang="en-NZ" sz="1200" b="0" i="0" kern="1200" dirty="0">
                <a:solidFill>
                  <a:schemeClr val="tx1"/>
                </a:solidFill>
                <a:effectLst/>
                <a:latin typeface="+mn-lt"/>
                <a:ea typeface="+mn-ea"/>
                <a:cs typeface="+mn-cs"/>
              </a:rPr>
              <a:t> measures size in terms of fluorescence units. Adapter dimer is a distinct peak to look for, and is the reason size selection is done. </a:t>
            </a:r>
          </a:p>
          <a:p>
            <a:r>
              <a:rPr lang="en-NZ" sz="1200" b="0" i="0" kern="1200" dirty="0">
                <a:solidFill>
                  <a:schemeClr val="tx1"/>
                </a:solidFill>
                <a:effectLst/>
                <a:latin typeface="+mn-lt"/>
                <a:ea typeface="+mn-ea"/>
                <a:cs typeface="+mn-cs"/>
              </a:rPr>
              <a:t>-Sequencing is conducted. Several different types of Illumina Sequencers</a:t>
            </a:r>
          </a:p>
          <a:p>
            <a:r>
              <a:rPr lang="en-NZ" sz="1200" b="0" i="0" kern="1200" dirty="0">
                <a:solidFill>
                  <a:schemeClr val="tx1"/>
                </a:solidFill>
                <a:effectLst/>
                <a:latin typeface="+mn-lt"/>
                <a:ea typeface="+mn-ea"/>
                <a:cs typeface="+mn-cs"/>
              </a:rPr>
              <a:t>-Adapter dimers contain full-length adapter sequences that are able to bind and cluster on the flow cell and generate sequencing data. In contrast, primer dimers do not contain complete adapter sequences, and are not able to bind or cluster on the flow cell, so are not sequenced.</a:t>
            </a:r>
          </a:p>
          <a:p>
            <a:r>
              <a:rPr lang="en-NZ" sz="1200" b="0" i="0" kern="1200" dirty="0">
                <a:solidFill>
                  <a:schemeClr val="tx1"/>
                </a:solidFill>
                <a:effectLst/>
                <a:latin typeface="+mn-lt"/>
                <a:ea typeface="+mn-ea"/>
                <a:cs typeface="+mn-cs"/>
              </a:rPr>
              <a:t>-Show library prep kit and array selector for Illumina</a:t>
            </a:r>
          </a:p>
          <a:p>
            <a:endParaRPr lang="en-US" sz="1200" b="0" kern="1200" dirty="0">
              <a:solidFill>
                <a:schemeClr val="tx1"/>
              </a:solidFill>
              <a:effectLst/>
              <a:latin typeface="+mn-lt"/>
              <a:ea typeface="+mn-ea"/>
              <a:cs typeface="+mn-cs"/>
            </a:endParaRPr>
          </a:p>
          <a:p>
            <a:r>
              <a:rPr lang="en-NZ" sz="1200" b="0" kern="1200" dirty="0">
                <a:solidFill>
                  <a:schemeClr val="tx1"/>
                </a:solidFill>
                <a:effectLst/>
                <a:latin typeface="+mn-lt"/>
                <a:ea typeface="+mn-ea"/>
                <a:cs typeface="+mn-cs"/>
              </a:rPr>
              <a:t>https://</a:t>
            </a:r>
            <a:r>
              <a:rPr lang="en-NZ" sz="1200" b="0" kern="1200" dirty="0" err="1">
                <a:solidFill>
                  <a:schemeClr val="tx1"/>
                </a:solidFill>
                <a:effectLst/>
                <a:latin typeface="+mn-lt"/>
                <a:ea typeface="+mn-ea"/>
                <a:cs typeface="+mn-cs"/>
              </a:rPr>
              <a:t>www.labome.com</a:t>
            </a:r>
            <a:r>
              <a:rPr lang="en-NZ" sz="1200" b="0" kern="1200" dirty="0">
                <a:solidFill>
                  <a:schemeClr val="tx1"/>
                </a:solidFill>
                <a:effectLst/>
                <a:latin typeface="+mn-lt"/>
                <a:ea typeface="+mn-ea"/>
                <a:cs typeface="+mn-cs"/>
              </a:rPr>
              <a:t>/method/RNA-</a:t>
            </a:r>
            <a:r>
              <a:rPr lang="en-NZ" sz="1200" b="0" kern="1200" dirty="0" err="1">
                <a:solidFill>
                  <a:schemeClr val="tx1"/>
                </a:solidFill>
                <a:effectLst/>
                <a:latin typeface="+mn-lt"/>
                <a:ea typeface="+mn-ea"/>
                <a:cs typeface="+mn-cs"/>
              </a:rPr>
              <a:t>seq.html</a:t>
            </a:r>
            <a:endParaRPr lang="en-US" dirty="0"/>
          </a:p>
          <a:p>
            <a:r>
              <a:rPr lang="en-NZ" sz="1200" b="0" i="0" kern="1200" dirty="0">
                <a:solidFill>
                  <a:schemeClr val="tx1"/>
                </a:solidFill>
                <a:effectLst/>
                <a:latin typeface="+mn-lt"/>
                <a:ea typeface="+mn-ea"/>
                <a:cs typeface="+mn-cs"/>
              </a:rPr>
              <a:t>Library </a:t>
            </a:r>
            <a:r>
              <a:rPr lang="en-NZ" sz="1200" b="0" i="0" kern="1200" dirty="0" err="1">
                <a:solidFill>
                  <a:schemeClr val="tx1"/>
                </a:solidFill>
                <a:effectLst/>
                <a:latin typeface="+mn-lt"/>
                <a:ea typeface="+mn-ea"/>
                <a:cs typeface="+mn-cs"/>
              </a:rPr>
              <a:t>cleanup</a:t>
            </a:r>
            <a:r>
              <a:rPr lang="en-NZ" sz="1200" b="0" i="0" kern="1200" dirty="0">
                <a:solidFill>
                  <a:schemeClr val="tx1"/>
                </a:solidFill>
                <a:effectLst/>
                <a:latin typeface="+mn-lt"/>
                <a:ea typeface="+mn-ea"/>
                <a:cs typeface="+mn-cs"/>
              </a:rPr>
              <a:t> and amplification</a:t>
            </a:r>
          </a:p>
          <a:p>
            <a:r>
              <a:rPr lang="en-NZ" sz="1200" b="0" i="0" kern="1200" dirty="0">
                <a:solidFill>
                  <a:schemeClr val="tx1"/>
                </a:solidFill>
                <a:effectLst/>
                <a:latin typeface="+mn-lt"/>
                <a:ea typeface="+mn-ea"/>
                <a:cs typeface="+mn-cs"/>
              </a:rPr>
              <a:t>Libraries are enriched for correctly ligated cDNA fragments and amplified by PCR to add any remaining sequencing primer sequences.</a:t>
            </a:r>
          </a:p>
          <a:p>
            <a:r>
              <a:rPr lang="en-NZ" sz="1200" b="0" i="0" kern="1200" dirty="0">
                <a:solidFill>
                  <a:schemeClr val="tx1"/>
                </a:solidFill>
                <a:effectLst/>
                <a:latin typeface="+mn-lt"/>
                <a:ea typeface="+mn-ea"/>
                <a:cs typeface="+mn-cs"/>
              </a:rPr>
              <a:t>Library quantification, quality control and sequencing</a:t>
            </a:r>
          </a:p>
          <a:p>
            <a:r>
              <a:rPr lang="en-NZ" sz="1200" b="0" i="0" kern="1200" dirty="0">
                <a:solidFill>
                  <a:schemeClr val="tx1"/>
                </a:solidFill>
                <a:effectLst/>
                <a:latin typeface="+mn-lt"/>
                <a:ea typeface="+mn-ea"/>
                <a:cs typeface="+mn-cs"/>
              </a:rPr>
              <a:t>Library concentration is assessed using </a:t>
            </a:r>
            <a:r>
              <a:rPr lang="en-NZ" sz="1200" b="0" i="0" kern="1200" dirty="0" err="1">
                <a:solidFill>
                  <a:schemeClr val="tx1"/>
                </a:solidFill>
                <a:effectLst/>
                <a:latin typeface="+mn-lt"/>
                <a:ea typeface="+mn-ea"/>
                <a:cs typeface="+mn-cs"/>
              </a:rPr>
              <a:t>qRT</a:t>
            </a:r>
            <a:r>
              <a:rPr lang="en-NZ" sz="1200" b="0" i="0" kern="1200" dirty="0">
                <a:solidFill>
                  <a:schemeClr val="tx1"/>
                </a:solidFill>
                <a:effectLst/>
                <a:latin typeface="+mn-lt"/>
                <a:ea typeface="+mn-ea"/>
                <a:cs typeface="+mn-cs"/>
              </a:rPr>
              <a:t>-PCR and/or Bioanalyzer, for example, Agilent Bioanalyzer 2100 [</a:t>
            </a:r>
            <a:r>
              <a:rPr lang="en-NZ" sz="1200" b="0" i="0" u="none" strike="noStrike" kern="1200" dirty="0">
                <a:solidFill>
                  <a:schemeClr val="tx1"/>
                </a:solidFill>
                <a:effectLst/>
                <a:latin typeface="+mn-lt"/>
                <a:ea typeface="+mn-ea"/>
                <a:cs typeface="+mn-cs"/>
                <a:hlinkClick r:id="rId3"/>
              </a:rPr>
              <a:t>22</a:t>
            </a:r>
            <a:r>
              <a:rPr lang="en-NZ" sz="1200" b="0" i="0" kern="1200" dirty="0">
                <a:solidFill>
                  <a:schemeClr val="tx1"/>
                </a:solidFill>
                <a:effectLst/>
                <a:latin typeface="+mn-lt"/>
                <a:ea typeface="+mn-ea"/>
                <a:cs typeface="+mn-cs"/>
              </a:rPr>
              <a:t>], and is ready for sequencing.</a:t>
            </a:r>
          </a:p>
          <a:p>
            <a:endParaRPr lang="en-US" dirty="0"/>
          </a:p>
        </p:txBody>
      </p:sp>
    </p:spTree>
    <p:extLst>
      <p:ext uri="{BB962C8B-B14F-4D97-AF65-F5344CB8AC3E}">
        <p14:creationId xmlns:p14="http://schemas.microsoft.com/office/powerpoint/2010/main" val="2757378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Information and 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www.well.ox.ac.uk</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ogc</a:t>
            </a:r>
            <a:r>
              <a:rPr lang="en-US" sz="1200" dirty="0">
                <a:latin typeface="Arial" panose="020B0604020202020204" pitchFamily="34" charset="0"/>
                <a:cs typeface="Arial" panose="020B0604020202020204" pitchFamily="34" charset="0"/>
              </a:rPr>
              <a:t>/wp-content/uploads/2017/09/Illumina_Sequencing_Overview_15045845_D.pdf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Cluster generation occurs on an Illumina Flow cell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Flow cell is a glass slide with channels or lanes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There are coated with oligos that are complementary to lib adapters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“cluster” is a bright spot on the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Each single DNA strand is amplified to thousands of copies in an amplified clonal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900523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e59ccd6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ae59ccd6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Figures: Illumina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Script: Watch 5 min video</a:t>
            </a: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-As mentioned in the video, cluster generation occurs by bridge amplification.</a:t>
            </a:r>
          </a:p>
          <a:p>
            <a:r>
              <a:rPr lang="en-NZ" sz="1200" b="0" i="0" kern="1200" dirty="0">
                <a:solidFill>
                  <a:schemeClr val="tx1"/>
                </a:solidFill>
                <a:effectLst/>
                <a:latin typeface="+mn-lt"/>
                <a:ea typeface="+mn-ea"/>
                <a:cs typeface="+mn-cs"/>
              </a:rPr>
              <a:t>-In a process called sequencing by synthesis (SBS), chemically modified nucleotides bind to the DNA template strand through natural complementarity</a:t>
            </a:r>
          </a:p>
          <a:p>
            <a:r>
              <a:rPr lang="en-NZ" dirty="0"/>
              <a:t>-The nucleotide order of each fragment is revealed through PCR with fluorophore-labelled nucleotides</a:t>
            </a:r>
          </a:p>
          <a:p>
            <a:r>
              <a:rPr lang="en-NZ" dirty="0"/>
              <a:t>-Images are taken after each round of nucleotide incorporation and bases are identified based on the recorded excitation spectra. </a:t>
            </a: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-Each nucleotide contains a fluorescent tag and a reversible terminator that blocks incorporation of the next base</a:t>
            </a:r>
          </a:p>
          <a:p>
            <a:r>
              <a:rPr lang="en-NZ" sz="1200" b="0" i="0" kern="1200" dirty="0">
                <a:solidFill>
                  <a:schemeClr val="tx1"/>
                </a:solidFill>
                <a:effectLst/>
                <a:latin typeface="+mn-lt"/>
                <a:ea typeface="+mn-ea"/>
                <a:cs typeface="+mn-cs"/>
              </a:rPr>
              <a:t>-The fluorescent signal indicates which nucleotide has been added, and the terminator is cleaved so the next base can bind.</a:t>
            </a:r>
          </a:p>
          <a:p>
            <a:r>
              <a:rPr lang="en-NZ" sz="1200" b="0" i="0" kern="1200" dirty="0">
                <a:solidFill>
                  <a:schemeClr val="tx1"/>
                </a:solidFill>
                <a:effectLst/>
                <a:latin typeface="+mn-lt"/>
                <a:ea typeface="+mn-ea"/>
                <a:cs typeface="+mn-cs"/>
              </a:rPr>
              <a:t>-After reading the forward DNA strand, the reads are washed away, and the process repeats for the reverse strand. This method is called paired-end sequencing.</a:t>
            </a:r>
          </a:p>
          <a:p>
            <a:r>
              <a:rPr lang="en-NZ" sz="1200" b="0" i="0" kern="1200" dirty="0">
                <a:solidFill>
                  <a:schemeClr val="tx1"/>
                </a:solidFill>
                <a:effectLst/>
                <a:latin typeface="+mn-lt"/>
                <a:ea typeface="+mn-ea"/>
                <a:cs typeface="+mn-cs"/>
              </a:rPr>
              <a:t>-DNA polymerase- adds NT to DNA strand. RNA polymerase- copies DNA into an RNA sequence (transcription)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Information: </a:t>
            </a:r>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chagall.med.cornell.edu</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RNASEQcourse</a:t>
            </a:r>
            <a:r>
              <a:rPr lang="en-US" sz="1200" dirty="0">
                <a:latin typeface="Arial" panose="020B0604020202020204" pitchFamily="34" charset="0"/>
                <a:cs typeface="Arial" panose="020B0604020202020204" pitchFamily="34" charset="0"/>
              </a:rPr>
              <a:t>/Intro2RNAseq.pdf</a:t>
            </a:r>
            <a:endParaRPr lang="en-NZ" dirty="0"/>
          </a:p>
          <a:p>
            <a:r>
              <a:rPr lang="en-NZ" dirty="0"/>
              <a:t>The different steps of sequencing with Illumina’s sequencing by synthesis method. Library preparation: Adapters are ligated to each cDNA fragment to eventually attach them to the </a:t>
            </a:r>
            <a:r>
              <a:rPr lang="en-NZ" dirty="0" err="1"/>
              <a:t>flowcell</a:t>
            </a:r>
            <a:r>
              <a:rPr lang="en-NZ" dirty="0"/>
              <a:t> on which they are going to be sequenced. To increase the signal of the sequencing step, every fragment is first clonally amplified after the hybridization onto the </a:t>
            </a:r>
            <a:r>
              <a:rPr lang="en-NZ" dirty="0" err="1"/>
              <a:t>flowcell</a:t>
            </a:r>
            <a:r>
              <a:rPr lang="en-NZ" dirty="0"/>
              <a:t> (cluster generation). Finally, the nucleotide order of each fragment is revealed through PCR with fluorophore-labelled nucleotides: Images are taken after each round of nucleotide incorporation and bases are identified based on the recorded excitation spectra. Figure from Illumina.</a:t>
            </a:r>
            <a:endParaRPr lang="en-NZ" sz="1200" b="0" i="0" kern="1200" dirty="0">
              <a:solidFill>
                <a:schemeClr val="tx1"/>
              </a:solidFill>
              <a:effectLst/>
              <a:latin typeface="+mn-lt"/>
              <a:ea typeface="+mn-ea"/>
              <a:cs typeface="+mn-cs"/>
            </a:endParaRP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During the sequencing step of the NGS workflow, libraries are loaded onto a flow cell and placed on the sequencer. The clusters of DNA fragments are amplified in a process called cluster generation, resulting in millions of copies of single-stranded DNA. On most Illumina sequencing instruments, clustering occurs automatically.</a:t>
            </a:r>
          </a:p>
          <a:p>
            <a:r>
              <a:rPr lang="en-NZ" sz="1200" b="0" i="0" kern="1200" dirty="0">
                <a:solidFill>
                  <a:schemeClr val="tx1"/>
                </a:solidFill>
                <a:effectLst/>
                <a:latin typeface="+mn-lt"/>
                <a:ea typeface="+mn-ea"/>
                <a:cs typeface="+mn-cs"/>
              </a:rPr>
              <a:t>In a process called sequencing by synthesis (SBS), chemically modified nucleotides bind to the DNA template strand through natural complementarity. Each nucleotide contains a fluorescent tag and a reversible terminator that blocks incorporation of the next base. The fluorescent signal indicates which nucleotide has been added, and the terminator is cleaved so the next base can bind.</a:t>
            </a:r>
          </a:p>
          <a:p>
            <a:r>
              <a:rPr lang="en-NZ" sz="1200" b="0" i="0" kern="1200" dirty="0">
                <a:solidFill>
                  <a:schemeClr val="tx1"/>
                </a:solidFill>
                <a:effectLst/>
                <a:latin typeface="+mn-lt"/>
                <a:ea typeface="+mn-ea"/>
                <a:cs typeface="+mn-cs"/>
              </a:rPr>
              <a:t>After reading the forward DNA strand, the reads are washed away, and the process repeats for the reverse strand. This method is called paired-end sequencing.</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https://</a:t>
            </a:r>
            <a:r>
              <a:rPr lang="en-US" altLang="en-US" dirty="0" err="1">
                <a:latin typeface="Arial" panose="020B0604020202020204" pitchFamily="34" charset="0"/>
              </a:rPr>
              <a:t>www.aatbio.com</a:t>
            </a:r>
            <a:r>
              <a:rPr lang="en-US" altLang="en-US" dirty="0">
                <a:latin typeface="Arial" panose="020B0604020202020204" pitchFamily="34" charset="0"/>
              </a:rPr>
              <a:t>/resources/</a:t>
            </a:r>
            <a:r>
              <a:rPr lang="en-US" altLang="en-US" dirty="0" err="1">
                <a:latin typeface="Arial" panose="020B0604020202020204" pitchFamily="34" charset="0"/>
              </a:rPr>
              <a:t>faq</a:t>
            </a:r>
            <a:r>
              <a:rPr lang="en-US" altLang="en-US" dirty="0">
                <a:latin typeface="Arial" panose="020B0604020202020204" pitchFamily="34" charset="0"/>
              </a:rPr>
              <a:t>-frequently-asked-questions/How-does-bridge-amplification-work-in-next-generation-sequencing-NGS</a:t>
            </a:r>
          </a:p>
          <a:p>
            <a:r>
              <a:rPr lang="en-NZ" sz="1200" b="0" i="0" kern="1200" dirty="0">
                <a:solidFill>
                  <a:schemeClr val="tx1"/>
                </a:solidFill>
                <a:effectLst/>
                <a:latin typeface="+mn-lt"/>
                <a:ea typeface="+mn-ea"/>
                <a:cs typeface="+mn-cs"/>
              </a:rPr>
              <a:t>Bridge amplification takes place in a flow cell, aiming to generating clusters of DNA strands for further sequencing and analysis. The flow cell is coated with two types of oligos, complementary to the two adapters on the fragment strand, respectively. Once the fragment strand is added to the flow cell, it hybridizes to one of the oligos on the cell surface. A polymerase then moves along the strand, creating its complementary DNA strand, i.e. the reverse strand. The double-stranded DNA is denatured and the original strand (forward strand) is washed away. The remaining reverse strand then folds over and its adapter region hybridizes to the second type of oligo on the flow cell. Polymerase attaches to the reverse strand and generates the complementary strand that is identical to the forward strand, forming a double-stranded bridge. This bridge is then denatured, resulting in two single-stranded copies of the DNA, forward and reverse strand, anchored to the flow cell. By repeating this denaturation and extension process, millions of fragments are amplified, forming localized clusters on the flow cell.</a:t>
            </a:r>
          </a:p>
          <a:p>
            <a:br>
              <a:rPr lang="en-NZ" dirty="0"/>
            </a:br>
            <a:endParaRPr lang="en-US" altLang="en-US" dirty="0">
              <a:latin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ae59ccd68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ae59ccd68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171450" lvl="0" indent="-171450" algn="l" rtl="0">
              <a:spcBef>
                <a:spcPts val="0"/>
              </a:spcBef>
              <a:spcAft>
                <a:spcPts val="0"/>
              </a:spcAft>
              <a:buFontTx/>
              <a:buChar char="-"/>
            </a:pPr>
            <a:r>
              <a:rPr lang="en-NZ" sz="1200" b="0" i="0" kern="1200" dirty="0">
                <a:solidFill>
                  <a:schemeClr val="tx1"/>
                </a:solidFill>
                <a:effectLst/>
                <a:latin typeface="+mn-lt"/>
                <a:ea typeface="+mn-ea"/>
                <a:cs typeface="+mn-cs"/>
              </a:rPr>
              <a:t>Read length refers to the number of base pairs (bp) sequenced from a DNA fragment</a:t>
            </a:r>
          </a:p>
          <a:p>
            <a:pPr marL="171450" lvl="0" indent="-171450" algn="l" rtl="0">
              <a:spcBef>
                <a:spcPts val="0"/>
              </a:spcBef>
              <a:spcAft>
                <a:spcPts val="0"/>
              </a:spcAft>
              <a:buFontTx/>
              <a:buChar char="-"/>
            </a:pPr>
            <a:r>
              <a:rPr lang="en-NZ" sz="1200" b="0" i="0" kern="1200" dirty="0">
                <a:solidFill>
                  <a:schemeClr val="tx1"/>
                </a:solidFill>
                <a:effectLst/>
                <a:latin typeface="+mn-lt"/>
                <a:ea typeface="+mn-ea"/>
                <a:cs typeface="+mn-cs"/>
              </a:rPr>
              <a:t>After sequencing, the regions of overlap between reads are used to assemble and align the reads to a reference genome, reconstructing the full DNA sequence</a:t>
            </a:r>
          </a:p>
          <a:p>
            <a:pPr marL="171450" lvl="0" indent="-171450" algn="l" rtl="0">
              <a:spcBef>
                <a:spcPts val="0"/>
              </a:spcBef>
              <a:spcAft>
                <a:spcPts val="0"/>
              </a:spcAft>
              <a:buFontTx/>
              <a:buChar char="-"/>
            </a:pPr>
            <a:r>
              <a:rPr lang="en-NZ" sz="1200" b="0" i="0" kern="1200" dirty="0">
                <a:solidFill>
                  <a:schemeClr val="tx1"/>
                </a:solidFill>
                <a:effectLst/>
                <a:latin typeface="+mn-lt"/>
                <a:ea typeface="+mn-ea"/>
                <a:cs typeface="+mn-cs"/>
              </a:rPr>
              <a:t>Single-read sequencing involves sequencing DNA fragments from one end to the other. It is useful for some applications, such as small RNA sequencing, and can be a fast and economical option.</a:t>
            </a:r>
          </a:p>
          <a:p>
            <a:pPr marL="171450" lvl="0" indent="-171450" algn="l" rtl="0">
              <a:spcBef>
                <a:spcPts val="0"/>
              </a:spcBef>
              <a:spcAft>
                <a:spcPts val="0"/>
              </a:spcAft>
              <a:buFontTx/>
              <a:buChar char="-"/>
            </a:pPr>
            <a:r>
              <a:rPr lang="en-NZ" sz="1200" b="0" i="0" kern="1200" dirty="0">
                <a:solidFill>
                  <a:schemeClr val="tx1"/>
                </a:solidFill>
                <a:effectLst/>
                <a:latin typeface="+mn-lt"/>
                <a:ea typeface="+mn-ea"/>
                <a:cs typeface="+mn-cs"/>
              </a:rPr>
              <a:t>With paired-end sequencing, after a DNA fragment is read from one end, the process starts again in the other direction. In addition to producing twice the number of sequencing reads, this method enables more accurate read alignment and detection of structural rearrangements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Information:</a:t>
            </a:r>
          </a:p>
          <a:p>
            <a:pPr marL="0" lvl="0" indent="0" algn="l" rtl="0">
              <a:spcBef>
                <a:spcPts val="0"/>
              </a:spcBef>
              <a:spcAft>
                <a:spcPts val="0"/>
              </a:spcAft>
              <a:buNone/>
            </a:pPr>
            <a:r>
              <a:rPr lang="en-NZ" dirty="0"/>
              <a:t>https://</a:t>
            </a:r>
            <a:r>
              <a:rPr lang="en-NZ" dirty="0" err="1"/>
              <a:t>www.illumina.com</a:t>
            </a:r>
            <a:r>
              <a:rPr lang="en-NZ" dirty="0"/>
              <a:t>/science/technology/next-generation-sequencing/plan-experiments/read-</a:t>
            </a:r>
            <a:r>
              <a:rPr lang="en-NZ" dirty="0" err="1"/>
              <a:t>length.html</a:t>
            </a:r>
            <a:endParaRPr lang="en-NZ" dirty="0"/>
          </a:p>
          <a:p>
            <a:pPr marL="0" lvl="0" indent="0" algn="l" rtl="0">
              <a:spcBef>
                <a:spcPts val="0"/>
              </a:spcBef>
              <a:spcAft>
                <a:spcPts val="0"/>
              </a:spcAft>
              <a:buNone/>
            </a:pPr>
            <a:r>
              <a:rPr lang="en-NZ" sz="1200" b="0" i="0" kern="1200" dirty="0">
                <a:solidFill>
                  <a:schemeClr val="tx1"/>
                </a:solidFill>
                <a:effectLst/>
                <a:latin typeface="+mn-lt"/>
                <a:ea typeface="+mn-ea"/>
                <a:cs typeface="+mn-cs"/>
              </a:rPr>
              <a:t>Next-generation sequencing (NGS) read length refers to the number of base pairs (bp) sequenced from a DNA fragment. After sequencing, the regions of overlap between reads are used to assemble and align the reads to a reference genome, reconstructing the full DNA sequence. Sequencing read lengths correspond directly to the sequencing reagents used on an NGS instrument—more chemistry cycles generate longer reads.</a:t>
            </a:r>
          </a:p>
          <a:p>
            <a:pPr marL="0" lvl="0" indent="0" algn="l" rtl="0">
              <a:spcBef>
                <a:spcPts val="0"/>
              </a:spcBef>
              <a:spcAft>
                <a:spcPts val="0"/>
              </a:spcAft>
              <a:buNone/>
            </a:pP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There are two sequencing read types: single-read and paired-end sequencing. Single-read sequencing involves sequencing DNA fragments from one end to the other. It is useful for some applications, such as small RNA sequencing, and can be a fast and economical option.</a:t>
            </a:r>
          </a:p>
          <a:p>
            <a:r>
              <a:rPr lang="en-NZ" sz="1200" b="0" i="0" kern="1200" dirty="0">
                <a:solidFill>
                  <a:schemeClr val="tx1"/>
                </a:solidFill>
                <a:effectLst/>
                <a:latin typeface="+mn-lt"/>
                <a:ea typeface="+mn-ea"/>
                <a:cs typeface="+mn-cs"/>
              </a:rPr>
              <a:t>With paired-end sequencing, after a DNA fragment is read from one end, the process starts again in the other direction. In addition to producing twice the number of sequencing reads, this method enables more accurate read alignment and detection of structural rearrangements. Today, most researchers use the paired-end approach.</a:t>
            </a:r>
          </a:p>
          <a:p>
            <a:br>
              <a:rPr lang="en-NZ" sz="1200" b="0" i="0" u="none" strike="noStrike" kern="1200" dirty="0">
                <a:solidFill>
                  <a:schemeClr val="tx1"/>
                </a:solidFill>
                <a:effectLst/>
                <a:latin typeface="+mn-lt"/>
                <a:ea typeface="+mn-ea"/>
                <a:cs typeface="+mn-cs"/>
                <a:hlinkClick r:id="rId3"/>
              </a:rPr>
            </a:br>
            <a:endParaRPr lang="en-NZ" sz="1200" b="0" i="0" kern="1200" dirty="0">
              <a:solidFill>
                <a:schemeClr val="tx1"/>
              </a:solidFill>
              <a:effectLst/>
              <a:latin typeface="+mn-lt"/>
              <a:ea typeface="+mn-ea"/>
              <a:cs typeface="+mn-cs"/>
            </a:endParaRPr>
          </a:p>
          <a:p>
            <a:pPr marL="0" lvl="0" indent="0" algn="l" rtl="0">
              <a:spcBef>
                <a:spcPts val="0"/>
              </a:spcBef>
              <a:spcAft>
                <a:spcPts val="0"/>
              </a:spcAft>
              <a:buNone/>
            </a:pPr>
            <a:endParaRPr lang="en-NZ" sz="1200" b="0" i="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Figure: </a:t>
            </a:r>
            <a:r>
              <a:rPr lang="en-US" dirty="0"/>
              <a:t>https://</a:t>
            </a:r>
            <a:r>
              <a:rPr lang="en-US" dirty="0" err="1"/>
              <a:t>hbctraining.github.io</a:t>
            </a:r>
            <a:r>
              <a:rPr lang="en-US" dirty="0"/>
              <a:t>/</a:t>
            </a:r>
            <a:r>
              <a:rPr lang="en-US" dirty="0" err="1"/>
              <a:t>DGE_workshop</a:t>
            </a:r>
            <a:r>
              <a:rPr lang="en-US" dirty="0"/>
              <a:t>/lessons/02_DGE_count_normalization.html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 of reads in a sample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Recommended no. of reads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NZ" sz="1200" b="1"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Information:</a:t>
            </a:r>
          </a:p>
          <a:p>
            <a:r>
              <a:rPr lang="en-US" dirty="0"/>
              <a:t>https://</a:t>
            </a:r>
            <a:r>
              <a:rPr lang="en-US" dirty="0" err="1"/>
              <a:t>hbctraining.github.io</a:t>
            </a:r>
            <a:r>
              <a:rPr lang="en-US" dirty="0"/>
              <a:t>/</a:t>
            </a:r>
            <a:r>
              <a:rPr lang="en-US" dirty="0" err="1"/>
              <a:t>DGE_workshop</a:t>
            </a:r>
            <a:r>
              <a:rPr lang="en-US" dirty="0"/>
              <a:t>/lessons/02_DGE_count_normalization.html</a:t>
            </a:r>
            <a:endParaRPr lang="en-NZ" sz="1200" b="1"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Sequencing depth: Accounting for sequencing depth is necessary for comparison of gene expression between samples. In the example below, each gene appears to have doubled in expression in </a:t>
            </a:r>
            <a:r>
              <a:rPr lang="en-NZ" sz="1200" b="0" i="1" kern="1200" dirty="0">
                <a:solidFill>
                  <a:schemeClr val="tx1"/>
                </a:solidFill>
                <a:effectLst/>
                <a:latin typeface="+mn-lt"/>
                <a:ea typeface="+mn-ea"/>
                <a:cs typeface="+mn-cs"/>
              </a:rPr>
              <a:t>Sample A</a:t>
            </a:r>
            <a:r>
              <a:rPr lang="en-NZ" sz="1200" b="0" i="0" kern="1200" dirty="0">
                <a:solidFill>
                  <a:schemeClr val="tx1"/>
                </a:solidFill>
                <a:effectLst/>
                <a:latin typeface="+mn-lt"/>
                <a:ea typeface="+mn-ea"/>
                <a:cs typeface="+mn-cs"/>
              </a:rPr>
              <a:t> relative to </a:t>
            </a:r>
            <a:r>
              <a:rPr lang="en-NZ" sz="1200" b="0" i="1" kern="1200" dirty="0">
                <a:solidFill>
                  <a:schemeClr val="tx1"/>
                </a:solidFill>
                <a:effectLst/>
                <a:latin typeface="+mn-lt"/>
                <a:ea typeface="+mn-ea"/>
                <a:cs typeface="+mn-cs"/>
              </a:rPr>
              <a:t>Sample B</a:t>
            </a:r>
            <a:r>
              <a:rPr lang="en-NZ" sz="1200" b="0" i="0" kern="1200" dirty="0">
                <a:solidFill>
                  <a:schemeClr val="tx1"/>
                </a:solidFill>
                <a:effectLst/>
                <a:latin typeface="+mn-lt"/>
                <a:ea typeface="+mn-ea"/>
                <a:cs typeface="+mn-cs"/>
              </a:rPr>
              <a:t>, however this is a consequence of </a:t>
            </a:r>
            <a:r>
              <a:rPr lang="en-NZ" sz="1200" b="0" i="1" kern="1200" dirty="0">
                <a:solidFill>
                  <a:schemeClr val="tx1"/>
                </a:solidFill>
                <a:effectLst/>
                <a:latin typeface="+mn-lt"/>
                <a:ea typeface="+mn-ea"/>
                <a:cs typeface="+mn-cs"/>
              </a:rPr>
              <a:t>Sample A</a:t>
            </a:r>
            <a:r>
              <a:rPr lang="en-NZ" sz="1200" b="0" i="0" kern="1200" dirty="0">
                <a:solidFill>
                  <a:schemeClr val="tx1"/>
                </a:solidFill>
                <a:effectLst/>
                <a:latin typeface="+mn-lt"/>
                <a:ea typeface="+mn-ea"/>
                <a:cs typeface="+mn-cs"/>
              </a:rPr>
              <a:t> having double the sequencing depth.</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support.illumina.com</a:t>
            </a:r>
            <a:r>
              <a:rPr lang="en-US" sz="1200" dirty="0">
                <a:latin typeface="Arial" panose="020B0604020202020204" pitchFamily="34" charset="0"/>
                <a:cs typeface="Arial" panose="020B0604020202020204" pitchFamily="34" charset="0"/>
              </a:rPr>
              <a:t>/bulletins/2017/04/considerations-for-</a:t>
            </a:r>
            <a:r>
              <a:rPr lang="en-US" sz="1200" dirty="0" err="1">
                <a:latin typeface="Arial" panose="020B0604020202020204" pitchFamily="34" charset="0"/>
                <a:cs typeface="Arial" panose="020B0604020202020204" pitchFamily="34" charset="0"/>
              </a:rPr>
              <a:t>rna</a:t>
            </a:r>
            <a:r>
              <a:rPr lang="en-US" sz="1200" dirty="0">
                <a:latin typeface="Arial" panose="020B0604020202020204" pitchFamily="34" charset="0"/>
                <a:cs typeface="Arial" panose="020B0604020202020204" pitchFamily="34" charset="0"/>
              </a:rPr>
              <a:t>-seq-read-length-and-coverage-.html</a:t>
            </a:r>
            <a:endParaRPr lang="en-US" dirty="0"/>
          </a:p>
          <a:p>
            <a:r>
              <a:rPr lang="en-NZ" dirty="0"/>
              <a:t>Gene expression profiling experiments that are looking for a quick snapshot of highly expressed genes may only need 5–25 million reads per sample. In these cases, researchers can pool multiple RNA-</a:t>
            </a:r>
            <a:r>
              <a:rPr lang="en-NZ" dirty="0" err="1"/>
              <a:t>Seq</a:t>
            </a:r>
            <a:r>
              <a:rPr lang="en-NZ" dirty="0"/>
              <a:t> samples into one lane of a sequencing run, which allows for high multiplexing of samples.</a:t>
            </a:r>
          </a:p>
          <a:p>
            <a:r>
              <a:rPr lang="en-NZ" dirty="0"/>
              <a:t>Experiments looking for a more global view of gene expression, and some information on alternative splicing, typically require 30–60 million reads per sample. This range encompasses most published RNA-</a:t>
            </a:r>
            <a:r>
              <a:rPr lang="en-NZ" dirty="0" err="1"/>
              <a:t>Seq</a:t>
            </a:r>
            <a:r>
              <a:rPr lang="en-NZ" dirty="0"/>
              <a:t> experiments for mRNA/whole transcriptome sequencing.</a:t>
            </a:r>
          </a:p>
          <a:p>
            <a:endParaRPr lang="en-NZ" dirty="0"/>
          </a:p>
          <a:p>
            <a:r>
              <a:rPr lang="en-US" dirty="0"/>
              <a:t>https://</a:t>
            </a:r>
            <a:r>
              <a:rPr lang="en-US" dirty="0" err="1"/>
              <a:t>www.illumina.com</a:t>
            </a:r>
            <a:r>
              <a:rPr lang="en-US" dirty="0"/>
              <a:t>/content/dam/</a:t>
            </a:r>
            <a:r>
              <a:rPr lang="en-US" dirty="0" err="1"/>
              <a:t>illumina</a:t>
            </a:r>
            <a:r>
              <a:rPr lang="en-US" dirty="0"/>
              <a:t>-marketing/documents/products/technotes/</a:t>
            </a:r>
            <a:r>
              <a:rPr lang="en-US" dirty="0" err="1"/>
              <a:t>technote_coverage_calculation.pdf</a:t>
            </a:r>
            <a:endParaRPr lang="en-US" dirty="0"/>
          </a:p>
          <a:p>
            <a:endParaRPr lang="en-NZ" dirty="0"/>
          </a:p>
          <a:p>
            <a:pPr>
              <a:buFontTx/>
              <a:buChar char="-"/>
            </a:pPr>
            <a:endParaRPr lang="en-US" dirty="0"/>
          </a:p>
          <a:p>
            <a:pPr>
              <a:buFontTx/>
              <a:buChar char="-"/>
            </a:pPr>
            <a:endParaRPr lang="en-US" dirty="0"/>
          </a:p>
          <a:p>
            <a:endParaRPr lang="en-US" b="1" dirty="0"/>
          </a:p>
        </p:txBody>
      </p:sp>
    </p:spTree>
    <p:extLst>
      <p:ext uri="{BB962C8B-B14F-4D97-AF65-F5344CB8AC3E}">
        <p14:creationId xmlns:p14="http://schemas.microsoft.com/office/powerpoint/2010/main" val="2082980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a:t>
            </a:r>
            <a:r>
              <a:rPr lang="en-US" sz="1200" dirty="0" err="1">
                <a:solidFill>
                  <a:schemeClr val="bg1"/>
                </a:solidFill>
              </a:rPr>
              <a:t>wiki.illinois.edu</a:t>
            </a:r>
            <a:r>
              <a:rPr lang="en-US" sz="1200" dirty="0">
                <a:solidFill>
                  <a:schemeClr val="bg1"/>
                </a:solidFill>
              </a:rPr>
              <a:t>/wiki/display/</a:t>
            </a:r>
            <a:r>
              <a:rPr lang="en-US" sz="1200" dirty="0" err="1">
                <a:solidFill>
                  <a:schemeClr val="bg1"/>
                </a:solidFill>
              </a:rPr>
              <a:t>HPCBio</a:t>
            </a:r>
            <a:r>
              <a:rPr lang="en-US" sz="1200" dirty="0">
                <a:solidFill>
                  <a:schemeClr val="bg1"/>
                </a:solidFill>
              </a:rPr>
              <a:t>/</a:t>
            </a:r>
            <a:r>
              <a:rPr lang="en-US" sz="1200" dirty="0" err="1">
                <a:solidFill>
                  <a:schemeClr val="bg1"/>
                </a:solidFill>
              </a:rPr>
              <a:t>Fall+RNA-Seq+Workshop</a:t>
            </a:r>
            <a:endParaRPr lang="en-US" sz="1200" dirty="0">
              <a:solidFill>
                <a:schemeClr val="bg1"/>
              </a:solidFill>
            </a:endParaRPr>
          </a:p>
          <a:p>
            <a:r>
              <a:rPr lang="en-US" dirty="0"/>
              <a:t>https://</a:t>
            </a:r>
            <a:r>
              <a:rPr lang="en-US" dirty="0" err="1"/>
              <a:t>rnaseq.uoregon.edu</a:t>
            </a:r>
            <a:r>
              <a:rPr lang="en-US" dirty="0"/>
              <a:t>/#exp-design</a:t>
            </a:r>
          </a:p>
          <a:p>
            <a:r>
              <a:rPr lang="en-US" dirty="0"/>
              <a:t>STAR-Spliced transcripts alignment to a reference</a:t>
            </a:r>
          </a:p>
        </p:txBody>
      </p:sp>
    </p:spTree>
    <p:extLst>
      <p:ext uri="{BB962C8B-B14F-4D97-AF65-F5344CB8AC3E}">
        <p14:creationId xmlns:p14="http://schemas.microsoft.com/office/powerpoint/2010/main" val="4261257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74d6d434c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74d6d434c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b74d6d434c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b74d6d434c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b74d6d434c_1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b74d6d434c_1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NZ" sz="1200" kern="1200" dirty="0">
                <a:solidFill>
                  <a:schemeClr val="tx1"/>
                </a:solidFill>
                <a:effectLst/>
                <a:latin typeface="+mn-lt"/>
                <a:ea typeface="+mn-ea"/>
                <a:cs typeface="+mn-cs"/>
              </a:rPr>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u="none" dirty="0">
                <a:solidFill>
                  <a:srgbClr val="666666"/>
                </a:solidFill>
                <a:uFill>
                  <a:noFill/>
                </a:u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Hosseini, Morteza, Diogo Pratas, and Armando J. Pinho. "A survey on data compression methods for biological sequences." Information 7.4 (2016): 56.</a:t>
            </a:r>
            <a:endParaRPr lang="en-NZ" sz="1200" u="none" dirty="0">
              <a:solidFill>
                <a:srgbClr val="666666"/>
              </a:solidFill>
              <a:latin typeface="Arial" panose="020B0604020202020204" pitchFamily="34" charset="0"/>
              <a:cs typeface="Arial" panose="020B0604020202020204" pitchFamily="34" charset="0"/>
            </a:endParaRP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Script:</a:t>
            </a:r>
          </a:p>
          <a:p>
            <a:r>
              <a:rPr lang="en-NZ" sz="1200" kern="1200" dirty="0">
                <a:solidFill>
                  <a:schemeClr val="tx1"/>
                </a:solidFill>
                <a:effectLst/>
                <a:latin typeface="+mn-lt"/>
                <a:ea typeface="+mn-ea"/>
                <a:cs typeface="+mn-cs"/>
              </a:rPr>
              <a:t>The FASTQ file format was derived from the simple text format for nucleic acid or protein sequences, FASTA.</a:t>
            </a:r>
          </a:p>
          <a:p>
            <a:r>
              <a:rPr lang="en-NZ" sz="1200" kern="1200" dirty="0">
                <a:solidFill>
                  <a:schemeClr val="tx1"/>
                </a:solidFill>
                <a:effectLst/>
                <a:latin typeface="+mn-lt"/>
                <a:ea typeface="+mn-ea"/>
                <a:cs typeface="+mn-cs"/>
              </a:rPr>
              <a:t>FASTQ bundles the sequence of every single read produced during a sequencing run together with the quality</a:t>
            </a:r>
          </a:p>
          <a:p>
            <a:r>
              <a:rPr lang="en-NZ" sz="1200" kern="1200" dirty="0">
                <a:solidFill>
                  <a:schemeClr val="tx1"/>
                </a:solidFill>
                <a:effectLst/>
                <a:latin typeface="+mn-lt"/>
                <a:ea typeface="+mn-ea"/>
                <a:cs typeface="+mn-cs"/>
              </a:rPr>
              <a:t>scores. FASTQ  files are uncompressed and quite large because they contain the following information for every</a:t>
            </a:r>
          </a:p>
          <a:p>
            <a:r>
              <a:rPr lang="en-NZ" sz="1200" kern="1200" dirty="0">
                <a:solidFill>
                  <a:schemeClr val="tx1"/>
                </a:solidFill>
                <a:effectLst/>
                <a:latin typeface="+mn-lt"/>
                <a:ea typeface="+mn-ea"/>
                <a:cs typeface="+mn-cs"/>
              </a:rPr>
              <a:t>single sequencing read:</a:t>
            </a:r>
          </a:p>
          <a:p>
            <a:r>
              <a:rPr lang="en-NZ" sz="1200" kern="1200" dirty="0">
                <a:solidFill>
                  <a:schemeClr val="tx1"/>
                </a:solidFill>
                <a:effectLst/>
                <a:latin typeface="+mn-lt"/>
                <a:ea typeface="+mn-ea"/>
                <a:cs typeface="+mn-cs"/>
              </a:rPr>
              <a:t>1. @ followed by the read ID and possibly information about the sequencing run</a:t>
            </a:r>
          </a:p>
          <a:p>
            <a:r>
              <a:rPr lang="en-NZ" sz="1200" kern="1200" dirty="0">
                <a:solidFill>
                  <a:schemeClr val="tx1"/>
                </a:solidFill>
                <a:effectLst/>
                <a:latin typeface="+mn-lt"/>
                <a:ea typeface="+mn-ea"/>
                <a:cs typeface="+mn-cs"/>
              </a:rPr>
              <a:t>2. sequenced bases</a:t>
            </a:r>
          </a:p>
          <a:p>
            <a:r>
              <a:rPr lang="en-NZ" sz="1200" kern="1200" dirty="0">
                <a:solidFill>
                  <a:schemeClr val="tx1"/>
                </a:solidFill>
                <a:effectLst/>
                <a:latin typeface="+mn-lt"/>
                <a:ea typeface="+mn-ea"/>
                <a:cs typeface="+mn-cs"/>
              </a:rPr>
              <a:t>3. + (perhaps followed by the read ID again, or some other description)</a:t>
            </a:r>
          </a:p>
          <a:p>
            <a:r>
              <a:rPr lang="en-NZ" sz="1200" kern="1200" dirty="0">
                <a:solidFill>
                  <a:schemeClr val="tx1"/>
                </a:solidFill>
                <a:effectLst/>
                <a:latin typeface="+mn-lt"/>
                <a:ea typeface="+mn-ea"/>
                <a:cs typeface="+mn-cs"/>
              </a:rPr>
              <a:t>4. quality scores for each base of the sequence (ASCII-encoded, see below)</a:t>
            </a:r>
          </a:p>
          <a:p>
            <a:r>
              <a:rPr lang="en-NZ" sz="1200" b="1" i="0" kern="1200" dirty="0">
                <a:solidFill>
                  <a:schemeClr val="tx1"/>
                </a:solidFill>
                <a:effectLst/>
                <a:latin typeface="+mn-lt"/>
                <a:ea typeface="+mn-ea"/>
                <a:cs typeface="+mn-cs"/>
              </a:rPr>
              <a:t>American Standard Code for Information Interchange</a:t>
            </a:r>
            <a:r>
              <a:rPr lang="en-NZ" sz="1200" b="0" i="0" kern="1200" dirty="0">
                <a:solidFill>
                  <a:schemeClr val="tx1"/>
                </a:solidFill>
                <a:effectLst/>
                <a:latin typeface="+mn-lt"/>
                <a:ea typeface="+mn-ea"/>
                <a:cs typeface="+mn-cs"/>
              </a:rPr>
              <a:t>, is a </a:t>
            </a:r>
            <a:r>
              <a:rPr lang="en-NZ" sz="1200" b="0" i="0" u="none" strike="noStrike" kern="1200" dirty="0">
                <a:solidFill>
                  <a:schemeClr val="tx1"/>
                </a:solidFill>
                <a:effectLst/>
                <a:latin typeface="+mn-lt"/>
                <a:ea typeface="+mn-ea"/>
                <a:cs typeface="+mn-cs"/>
                <a:hlinkClick r:id="rId4" tooltip="Character encoding"/>
              </a:rPr>
              <a:t>character encoding</a:t>
            </a:r>
            <a:r>
              <a:rPr lang="en-NZ" sz="1200" b="0" i="0" kern="1200" dirty="0">
                <a:solidFill>
                  <a:schemeClr val="tx1"/>
                </a:solidFill>
                <a:effectLst/>
                <a:latin typeface="+mn-lt"/>
                <a:ea typeface="+mn-ea"/>
                <a:cs typeface="+mn-cs"/>
              </a:rPr>
              <a:t> standard for electronic communication</a:t>
            </a:r>
            <a:endParaRPr lang="en-NZ" sz="1200" kern="1200" dirty="0">
              <a:solidFill>
                <a:schemeClr val="tx1"/>
              </a:solidFill>
              <a:effectLst/>
              <a:latin typeface="+mn-lt"/>
              <a:ea typeface="+mn-ea"/>
              <a:cs typeface="+mn-cs"/>
            </a:endParaRP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https://</a:t>
            </a:r>
            <a:r>
              <a:rPr lang="en-NZ" sz="1200" kern="1200" dirty="0" err="1">
                <a:solidFill>
                  <a:schemeClr val="tx1"/>
                </a:solidFill>
                <a:effectLst/>
                <a:latin typeface="+mn-lt"/>
                <a:ea typeface="+mn-ea"/>
                <a:cs typeface="+mn-cs"/>
              </a:rPr>
              <a:t>en.wikipedia.org</a:t>
            </a:r>
            <a:r>
              <a:rPr lang="en-NZ" sz="1200" kern="1200" dirty="0">
                <a:solidFill>
                  <a:schemeClr val="tx1"/>
                </a:solidFill>
                <a:effectLst/>
                <a:latin typeface="+mn-lt"/>
                <a:ea typeface="+mn-ea"/>
                <a:cs typeface="+mn-cs"/>
              </a:rPr>
              <a:t>/wiki/</a:t>
            </a:r>
            <a:r>
              <a:rPr lang="en-NZ" sz="1200" kern="1200" dirty="0" err="1">
                <a:solidFill>
                  <a:schemeClr val="tx1"/>
                </a:solidFill>
                <a:effectLst/>
                <a:latin typeface="+mn-lt"/>
                <a:ea typeface="+mn-ea"/>
                <a:cs typeface="+mn-cs"/>
              </a:rPr>
              <a:t>FASTQ_format</a:t>
            </a:r>
            <a:endParaRPr lang="en-NZ" sz="120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Line 1 begins with a '@' character and is followed by a sequence identifier and an </a:t>
            </a:r>
            <a:r>
              <a:rPr lang="en-NZ" sz="1200" b="0" i="1" kern="1200" dirty="0">
                <a:solidFill>
                  <a:schemeClr val="tx1"/>
                </a:solidFill>
                <a:effectLst/>
                <a:latin typeface="+mn-lt"/>
                <a:ea typeface="+mn-ea"/>
                <a:cs typeface="+mn-cs"/>
              </a:rPr>
              <a:t>optional</a:t>
            </a:r>
            <a:r>
              <a:rPr lang="en-NZ" sz="1200" b="0" i="0" kern="1200" dirty="0">
                <a:solidFill>
                  <a:schemeClr val="tx1"/>
                </a:solidFill>
                <a:effectLst/>
                <a:latin typeface="+mn-lt"/>
                <a:ea typeface="+mn-ea"/>
                <a:cs typeface="+mn-cs"/>
              </a:rPr>
              <a:t> description (like a </a:t>
            </a:r>
            <a:r>
              <a:rPr lang="en-NZ" sz="1200" b="0" i="0" u="none" strike="noStrike" kern="1200" dirty="0">
                <a:solidFill>
                  <a:schemeClr val="tx1"/>
                </a:solidFill>
                <a:effectLst/>
                <a:latin typeface="+mn-lt"/>
                <a:ea typeface="+mn-ea"/>
                <a:cs typeface="+mn-cs"/>
                <a:hlinkClick r:id="rId5" tooltip="FASTA format"/>
              </a:rPr>
              <a:t>FASTA</a:t>
            </a:r>
            <a:r>
              <a:rPr lang="en-NZ" sz="1200" b="0" i="0" kern="1200" dirty="0">
                <a:solidFill>
                  <a:schemeClr val="tx1"/>
                </a:solidFill>
                <a:effectLst/>
                <a:latin typeface="+mn-lt"/>
                <a:ea typeface="+mn-ea"/>
                <a:cs typeface="+mn-cs"/>
              </a:rPr>
              <a:t> title line).</a:t>
            </a:r>
          </a:p>
          <a:p>
            <a:r>
              <a:rPr lang="en-NZ" sz="1200" b="0" i="0" kern="1200" dirty="0">
                <a:solidFill>
                  <a:schemeClr val="tx1"/>
                </a:solidFill>
                <a:effectLst/>
                <a:latin typeface="+mn-lt"/>
                <a:ea typeface="+mn-ea"/>
                <a:cs typeface="+mn-cs"/>
              </a:rPr>
              <a:t>Line 2 is the raw sequence letters.</a:t>
            </a:r>
          </a:p>
          <a:p>
            <a:r>
              <a:rPr lang="en-NZ" sz="1200" b="0" i="0" kern="1200" dirty="0">
                <a:solidFill>
                  <a:schemeClr val="tx1"/>
                </a:solidFill>
                <a:effectLst/>
                <a:latin typeface="+mn-lt"/>
                <a:ea typeface="+mn-ea"/>
                <a:cs typeface="+mn-cs"/>
              </a:rPr>
              <a:t>Line 3 begins with a '+' character and is </a:t>
            </a:r>
            <a:r>
              <a:rPr lang="en-NZ" sz="1200" b="0" i="1" kern="1200" dirty="0">
                <a:solidFill>
                  <a:schemeClr val="tx1"/>
                </a:solidFill>
                <a:effectLst/>
                <a:latin typeface="+mn-lt"/>
                <a:ea typeface="+mn-ea"/>
                <a:cs typeface="+mn-cs"/>
              </a:rPr>
              <a:t>optionally</a:t>
            </a:r>
            <a:r>
              <a:rPr lang="en-NZ" sz="1200" b="0" i="0" kern="1200" dirty="0">
                <a:solidFill>
                  <a:schemeClr val="tx1"/>
                </a:solidFill>
                <a:effectLst/>
                <a:latin typeface="+mn-lt"/>
                <a:ea typeface="+mn-ea"/>
                <a:cs typeface="+mn-cs"/>
              </a:rPr>
              <a:t> followed by the same sequence identifier (and any description) again.</a:t>
            </a:r>
          </a:p>
          <a:p>
            <a:r>
              <a:rPr lang="en-NZ" sz="1200" b="0" i="0" kern="1200" dirty="0">
                <a:solidFill>
                  <a:schemeClr val="tx1"/>
                </a:solidFill>
                <a:effectLst/>
                <a:latin typeface="+mn-lt"/>
                <a:ea typeface="+mn-ea"/>
                <a:cs typeface="+mn-cs"/>
              </a:rPr>
              <a:t>Line 4 encodes the quality values for the sequence in Line 2, and must contain the same number of symbols as letters in the sequence.</a:t>
            </a:r>
          </a:p>
          <a:p>
            <a:endParaRPr lang="en-NZ" sz="1200" b="0" i="0" kern="1200" dirty="0">
              <a:solidFill>
                <a:schemeClr val="tx1"/>
              </a:solidFill>
              <a:effectLst/>
              <a:latin typeface="+mn-lt"/>
              <a:ea typeface="+mn-ea"/>
              <a:cs typeface="+mn-cs"/>
            </a:endParaRPr>
          </a:p>
          <a:p>
            <a:r>
              <a:rPr lang="en-NZ" sz="1200" b="1" i="0" kern="1200" dirty="0">
                <a:solidFill>
                  <a:schemeClr val="tx1"/>
                </a:solidFill>
                <a:effectLst/>
                <a:latin typeface="+mn-lt"/>
                <a:ea typeface="+mn-ea"/>
                <a:cs typeface="+mn-cs"/>
              </a:rPr>
              <a:t>American Standard Code for Information Interchange</a:t>
            </a:r>
            <a:r>
              <a:rPr lang="en-NZ" sz="1200" b="0" i="0" kern="1200" dirty="0">
                <a:solidFill>
                  <a:schemeClr val="tx1"/>
                </a:solidFill>
                <a:effectLst/>
                <a:latin typeface="+mn-lt"/>
                <a:ea typeface="+mn-ea"/>
                <a:cs typeface="+mn-cs"/>
              </a:rPr>
              <a:t>, is a </a:t>
            </a:r>
            <a:r>
              <a:rPr lang="en-NZ" sz="1200" b="0" i="0" u="none" strike="noStrike" kern="1200" dirty="0">
                <a:solidFill>
                  <a:schemeClr val="tx1"/>
                </a:solidFill>
                <a:effectLst/>
                <a:latin typeface="+mn-lt"/>
                <a:ea typeface="+mn-ea"/>
                <a:cs typeface="+mn-cs"/>
                <a:hlinkClick r:id="rId4" tooltip="Character encoding"/>
              </a:rPr>
              <a:t>character encoding</a:t>
            </a:r>
            <a:r>
              <a:rPr lang="en-NZ" sz="1200" b="0" i="0" kern="1200" dirty="0">
                <a:solidFill>
                  <a:schemeClr val="tx1"/>
                </a:solidFill>
                <a:effectLst/>
                <a:latin typeface="+mn-lt"/>
                <a:ea typeface="+mn-ea"/>
                <a:cs typeface="+mn-cs"/>
              </a:rPr>
              <a:t> standard for electronic communication. ASCII codes represent text in computers, </a:t>
            </a:r>
            <a:r>
              <a:rPr lang="en-NZ" sz="1200" b="0" i="0" u="none" strike="noStrike" kern="1200" dirty="0">
                <a:solidFill>
                  <a:schemeClr val="tx1"/>
                </a:solidFill>
                <a:effectLst/>
                <a:latin typeface="+mn-lt"/>
                <a:ea typeface="+mn-ea"/>
                <a:cs typeface="+mn-cs"/>
                <a:hlinkClick r:id="rId6" tooltip="Telecommunications equipment"/>
              </a:rPr>
              <a:t>telecommunications equipment</a:t>
            </a:r>
            <a:r>
              <a:rPr lang="en-NZ" sz="1200" b="0" i="0" kern="1200" dirty="0">
                <a:solidFill>
                  <a:schemeClr val="tx1"/>
                </a:solidFill>
                <a:effectLst/>
                <a:latin typeface="+mn-lt"/>
                <a:ea typeface="+mn-ea"/>
                <a:cs typeface="+mn-cs"/>
              </a:rPr>
              <a:t>, and other devices.</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The byte representing quality runs from 0x21 (lowest quality; '!' in ASCII) to 0x7e (highest quality; '~' in ASCII). Here are the quality value characters in left-to-right increasing order of quality (</a:t>
            </a:r>
            <a:r>
              <a:rPr lang="en-NZ" sz="1200" b="0" i="0" u="none" strike="noStrike" kern="1200" dirty="0">
                <a:solidFill>
                  <a:schemeClr val="tx1"/>
                </a:solidFill>
                <a:effectLst/>
                <a:latin typeface="+mn-lt"/>
                <a:ea typeface="+mn-ea"/>
                <a:cs typeface="+mn-cs"/>
                <a:hlinkClick r:id="rId7" tooltip="ASCII"/>
              </a:rPr>
              <a:t>ASCII</a:t>
            </a:r>
            <a:r>
              <a:rPr lang="en-NZ" sz="1200" b="0" i="0" kern="1200" dirty="0">
                <a:solidFill>
                  <a:schemeClr val="tx1"/>
                </a:solidFill>
                <a:effectLst/>
                <a:latin typeface="+mn-lt"/>
                <a:ea typeface="+mn-ea"/>
                <a:cs typeface="+mn-cs"/>
              </a:rPr>
              <a:t>):</a:t>
            </a:r>
          </a:p>
          <a:p>
            <a:r>
              <a:rPr lang="en-NZ" dirty="0"/>
              <a:t> !"#$%&amp;'()*+,-./0123456789:;&lt;=&gt;?@ABCDEFGHIJKLMNOPQRSTUVWXYZ[\]^_`</a:t>
            </a:r>
            <a:r>
              <a:rPr lang="en-NZ" dirty="0" err="1"/>
              <a:t>abcdefghijklmnopqrstuvwxyz</a:t>
            </a:r>
            <a:r>
              <a:rPr lang="en-NZ" dirty="0"/>
              <a:t>{|}~</a:t>
            </a:r>
            <a:endParaRPr lang="en-NZ" sz="1200" b="0" i="0" kern="1200" dirty="0">
              <a:solidFill>
                <a:schemeClr val="tx1"/>
              </a:solidFill>
              <a:effectLst/>
              <a:latin typeface="+mn-lt"/>
              <a:ea typeface="+mn-ea"/>
              <a:cs typeface="+mn-cs"/>
            </a:endParaRPr>
          </a:p>
          <a:p>
            <a:endParaRPr lang="en-NZ"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b74d6d434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b74d6d434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sz="1200" b="0" i="0" kern="1200" dirty="0">
                <a:solidFill>
                  <a:schemeClr val="tx1"/>
                </a:solidFill>
                <a:effectLst/>
                <a:latin typeface="+mn-lt"/>
                <a:ea typeface="+mn-ea"/>
                <a:cs typeface="+mn-cs"/>
              </a:rPr>
              <a:t>Script:</a:t>
            </a:r>
          </a:p>
          <a:p>
            <a:pPr marL="0" lvl="0" indent="0" algn="l" rtl="0">
              <a:spcBef>
                <a:spcPts val="0"/>
              </a:spcBef>
              <a:spcAft>
                <a:spcPts val="0"/>
              </a:spcAft>
              <a:buNone/>
            </a:pPr>
            <a:r>
              <a:rPr lang="en-NZ" sz="1200" b="0" i="0" kern="1200" dirty="0">
                <a:solidFill>
                  <a:schemeClr val="tx1"/>
                </a:solidFill>
                <a:effectLst/>
                <a:latin typeface="+mn-lt"/>
                <a:ea typeface="+mn-ea"/>
                <a:cs typeface="+mn-cs"/>
              </a:rPr>
              <a:t>-</a:t>
            </a:r>
            <a:r>
              <a:rPr lang="en-NZ" sz="1200" b="0" i="0" kern="1200" dirty="0" err="1">
                <a:solidFill>
                  <a:schemeClr val="tx1"/>
                </a:solidFill>
                <a:effectLst/>
                <a:latin typeface="+mn-lt"/>
                <a:ea typeface="+mn-ea"/>
                <a:cs typeface="+mn-cs"/>
              </a:rPr>
              <a:t>Phred</a:t>
            </a:r>
            <a:r>
              <a:rPr lang="en-NZ" sz="1200" b="0" i="0" kern="1200" dirty="0">
                <a:solidFill>
                  <a:schemeClr val="tx1"/>
                </a:solidFill>
                <a:effectLst/>
                <a:latin typeface="+mn-lt"/>
                <a:ea typeface="+mn-ea"/>
                <a:cs typeface="+mn-cs"/>
              </a:rPr>
              <a:t> quality scores are defined as a property which is logarithmically related to the base-calling error probabilities</a:t>
            </a:r>
          </a:p>
          <a:p>
            <a:pPr marL="0" lvl="0" indent="0" algn="l" rtl="0">
              <a:spcBef>
                <a:spcPts val="0"/>
              </a:spcBef>
              <a:spcAft>
                <a:spcPts val="0"/>
              </a:spcAft>
              <a:buNone/>
            </a:pPr>
            <a:r>
              <a:rPr lang="en-NZ" sz="1200" b="0" i="0" kern="1200" dirty="0">
                <a:solidFill>
                  <a:schemeClr val="tx1"/>
                </a:solidFill>
                <a:effectLst/>
                <a:latin typeface="+mn-lt"/>
                <a:ea typeface="+mn-ea"/>
                <a:cs typeface="+mn-cs"/>
              </a:rPr>
              <a:t>-The quality of a given base call is measured as a </a:t>
            </a:r>
            <a:r>
              <a:rPr lang="en-NZ" sz="1200" b="0" i="0" kern="1200" dirty="0" err="1">
                <a:solidFill>
                  <a:schemeClr val="tx1"/>
                </a:solidFill>
                <a:effectLst/>
                <a:latin typeface="+mn-lt"/>
                <a:ea typeface="+mn-ea"/>
                <a:cs typeface="+mn-cs"/>
              </a:rPr>
              <a:t>Phred</a:t>
            </a:r>
            <a:r>
              <a:rPr lang="en-NZ" sz="1200" b="0" i="0" kern="1200" dirty="0">
                <a:solidFill>
                  <a:schemeClr val="tx1"/>
                </a:solidFill>
                <a:effectLst/>
                <a:latin typeface="+mn-lt"/>
                <a:ea typeface="+mn-ea"/>
                <a:cs typeface="+mn-cs"/>
              </a:rPr>
              <a:t> quality score and indicates the probability of the base being called correctly</a:t>
            </a:r>
          </a:p>
          <a:p>
            <a:pPr marL="0" lvl="0" indent="0" algn="l" rtl="0">
              <a:spcBef>
                <a:spcPts val="0"/>
              </a:spcBef>
              <a:spcAft>
                <a:spcPts val="0"/>
              </a:spcAft>
              <a:buNone/>
            </a:pPr>
            <a:r>
              <a:rPr lang="en-NZ" sz="1200" b="0" i="0" kern="1200" dirty="0">
                <a:solidFill>
                  <a:schemeClr val="tx1"/>
                </a:solidFill>
                <a:effectLst/>
                <a:latin typeface="+mn-lt"/>
                <a:ea typeface="+mn-ea"/>
                <a:cs typeface="+mn-cs"/>
              </a:rPr>
              <a:t>-The scores generally range from 2 to 40 with higher scores indicating greater confidence in the call. </a:t>
            </a:r>
          </a:p>
          <a:p>
            <a:pPr marL="0" lvl="0" indent="0" algn="l" rtl="0">
              <a:spcBef>
                <a:spcPts val="0"/>
              </a:spcBef>
              <a:spcAft>
                <a:spcPts val="0"/>
              </a:spcAft>
              <a:buNone/>
            </a:pPr>
            <a:endParaRPr lang="en-NZ" sz="1200" b="0" i="0" kern="1200" dirty="0">
              <a:solidFill>
                <a:schemeClr val="tx1"/>
              </a:solidFill>
              <a:effectLst/>
              <a:latin typeface="+mn-lt"/>
              <a:ea typeface="+mn-ea"/>
              <a:cs typeface="+mn-cs"/>
            </a:endParaRPr>
          </a:p>
          <a:p>
            <a:pPr marL="0" lvl="0" indent="0" algn="l" rtl="0">
              <a:spcBef>
                <a:spcPts val="0"/>
              </a:spcBef>
              <a:spcAft>
                <a:spcPts val="0"/>
              </a:spcAft>
              <a:buNone/>
            </a:pPr>
            <a:r>
              <a:rPr lang="en-NZ" sz="1200" b="0" i="0" kern="1200" dirty="0">
                <a:solidFill>
                  <a:schemeClr val="tx1"/>
                </a:solidFill>
                <a:effectLst/>
                <a:latin typeface="+mn-lt"/>
                <a:ea typeface="+mn-ea"/>
                <a:cs typeface="+mn-cs"/>
              </a:rPr>
              <a:t>Information:</a:t>
            </a:r>
          </a:p>
          <a:p>
            <a:pPr marL="0" lvl="0" indent="0" algn="l" rtl="0">
              <a:spcBef>
                <a:spcPts val="0"/>
              </a:spcBef>
              <a:spcAft>
                <a:spcPts val="0"/>
              </a:spcAft>
              <a:buNone/>
            </a:pPr>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www.sciencedirect.com</a:t>
            </a:r>
            <a:r>
              <a:rPr lang="en-NZ" sz="1200" b="0" i="0" kern="1200" dirty="0">
                <a:solidFill>
                  <a:schemeClr val="tx1"/>
                </a:solidFill>
                <a:effectLst/>
                <a:latin typeface="+mn-lt"/>
                <a:ea typeface="+mn-ea"/>
                <a:cs typeface="+mn-cs"/>
              </a:rPr>
              <a:t>/science/article/</a:t>
            </a:r>
            <a:r>
              <a:rPr lang="en-NZ" sz="1200" b="0" i="0" kern="1200" dirty="0" err="1">
                <a:solidFill>
                  <a:schemeClr val="tx1"/>
                </a:solidFill>
                <a:effectLst/>
                <a:latin typeface="+mn-lt"/>
                <a:ea typeface="+mn-ea"/>
                <a:cs typeface="+mn-cs"/>
              </a:rPr>
              <a:t>pii</a:t>
            </a:r>
            <a:r>
              <a:rPr lang="en-NZ" sz="1200" b="0" i="0" kern="1200" dirty="0">
                <a:solidFill>
                  <a:schemeClr val="tx1"/>
                </a:solidFill>
                <a:effectLst/>
                <a:latin typeface="+mn-lt"/>
                <a:ea typeface="+mn-ea"/>
                <a:cs typeface="+mn-cs"/>
              </a:rPr>
              <a:t>/B9780128096338200940</a:t>
            </a:r>
          </a:p>
          <a:p>
            <a:pPr marL="0" lvl="0" indent="0" algn="l" rtl="0">
              <a:spcBef>
                <a:spcPts val="0"/>
              </a:spcBef>
              <a:spcAft>
                <a:spcPts val="0"/>
              </a:spcAft>
              <a:buNone/>
            </a:pPr>
            <a:r>
              <a:rPr lang="en-NZ" sz="1200" b="0" i="0" kern="1200" dirty="0">
                <a:solidFill>
                  <a:schemeClr val="tx1"/>
                </a:solidFill>
                <a:effectLst/>
                <a:latin typeface="+mn-lt"/>
                <a:ea typeface="+mn-ea"/>
                <a:cs typeface="+mn-cs"/>
              </a:rPr>
              <a:t>The quality of a given base call is measured as a </a:t>
            </a:r>
            <a:r>
              <a:rPr lang="en-NZ" sz="1200" b="0" i="0" kern="1200" dirty="0" err="1">
                <a:solidFill>
                  <a:schemeClr val="tx1"/>
                </a:solidFill>
                <a:effectLst/>
                <a:latin typeface="+mn-lt"/>
                <a:ea typeface="+mn-ea"/>
                <a:cs typeface="+mn-cs"/>
              </a:rPr>
              <a:t>Phred</a:t>
            </a:r>
            <a:r>
              <a:rPr lang="en-NZ" sz="1200" b="0" i="0" kern="1200" dirty="0">
                <a:solidFill>
                  <a:schemeClr val="tx1"/>
                </a:solidFill>
                <a:effectLst/>
                <a:latin typeface="+mn-lt"/>
                <a:ea typeface="+mn-ea"/>
                <a:cs typeface="+mn-cs"/>
              </a:rPr>
              <a:t> quality score and indicates the probability of the base being called correctly. The scores generally range from 2 to 40 with higher scores indicating greater confidence in the call. A common practice is to filter out bases with </a:t>
            </a:r>
            <a:r>
              <a:rPr lang="en-NZ" sz="1200" b="0" i="0" kern="1200" dirty="0" err="1">
                <a:solidFill>
                  <a:schemeClr val="tx1"/>
                </a:solidFill>
                <a:effectLst/>
                <a:latin typeface="+mn-lt"/>
                <a:ea typeface="+mn-ea"/>
                <a:cs typeface="+mn-cs"/>
              </a:rPr>
              <a:t>Phred</a:t>
            </a:r>
            <a:r>
              <a:rPr lang="en-NZ" sz="1200" b="0" i="0" kern="1200" dirty="0">
                <a:solidFill>
                  <a:schemeClr val="tx1"/>
                </a:solidFill>
                <a:effectLst/>
                <a:latin typeface="+mn-lt"/>
                <a:ea typeface="+mn-ea"/>
                <a:cs typeface="+mn-cs"/>
              </a:rPr>
              <a:t> scores below 20, although individual preferences may lead some researchers to modulate this threshold. The removal of redundant reads and undesired sequences (such as 3′ adaptors, contaminants, or primers) is essential as contaminating sequences will not align to the genome resulting in poor alignment quality. Trimming low quality ends from reads is important as current sequencers are highly error-prone, with a significant dip in base quality at the 3′ ends of reads.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ae59ccd68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ae59ccd6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Figure: </a:t>
            </a:r>
            <a:r>
              <a:rPr lang="en-US" dirty="0" err="1"/>
              <a:t>Biorender</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Script: </a:t>
            </a:r>
          </a:p>
          <a:p>
            <a:pPr marL="0" lvl="0" indent="0" algn="l" rtl="0">
              <a:spcBef>
                <a:spcPts val="0"/>
              </a:spcBef>
              <a:spcAft>
                <a:spcPts val="0"/>
              </a:spcAft>
              <a:buNone/>
            </a:pPr>
            <a:r>
              <a:rPr lang="en-US" dirty="0"/>
              <a:t>-Central dogma of molecular biology is that DNA is transcribed into mRNA using RNA polymerases; RNA finds its way to a ribosome and is translated into proteins. Occurs In most biological cells with some exceptions such as retroviruses which convert RNA to DNA  using reverse </a:t>
            </a:r>
            <a:r>
              <a:rPr lang="en-US" dirty="0" err="1"/>
              <a:t>transcriptases</a:t>
            </a:r>
            <a:r>
              <a:rPr lang="en-US" dirty="0"/>
              <a:t>.</a:t>
            </a:r>
          </a:p>
          <a:p>
            <a:pPr marL="0" lvl="0" indent="0" algn="l" rtl="0">
              <a:spcBef>
                <a:spcPts val="0"/>
              </a:spcBef>
              <a:spcAft>
                <a:spcPts val="0"/>
              </a:spcAft>
              <a:buNone/>
            </a:pPr>
            <a:r>
              <a:rPr lang="en-US" dirty="0"/>
              <a:t>-RNA Seq is a technique that uses next gen sequencing to analyze presence/quantity of RNA in cells/tissues- transcriptome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Information:</a:t>
            </a:r>
          </a:p>
          <a:p>
            <a:pPr marL="0" lvl="0" indent="0" algn="l" rtl="0">
              <a:spcBef>
                <a:spcPts val="0"/>
              </a:spcBef>
              <a:spcAft>
                <a:spcPts val="0"/>
              </a:spcAft>
              <a:buNone/>
            </a:pPr>
            <a:r>
              <a:rPr lang="en-US" dirty="0"/>
              <a:t>https://</a:t>
            </a:r>
            <a:r>
              <a:rPr lang="en-US" dirty="0" err="1"/>
              <a:t>groups.inf.ed.ac.uk</a:t>
            </a:r>
            <a:r>
              <a:rPr lang="en-US" dirty="0"/>
              <a:t>/</a:t>
            </a:r>
            <a:r>
              <a:rPr lang="en-US" dirty="0" err="1"/>
              <a:t>bionlp</a:t>
            </a:r>
            <a:r>
              <a:rPr lang="en-US" dirty="0"/>
              <a:t>/links/central-</a:t>
            </a:r>
            <a:r>
              <a:rPr lang="en-US" dirty="0" err="1"/>
              <a:t>dogma.html</a:t>
            </a:r>
            <a:endParaRPr lang="en-US" dirty="0"/>
          </a:p>
          <a:p>
            <a:pPr marL="0" lvl="0" indent="0" algn="l" rtl="0">
              <a:spcBef>
                <a:spcPts val="0"/>
              </a:spcBef>
              <a:spcAft>
                <a:spcPts val="0"/>
              </a:spcAft>
              <a:buNone/>
            </a:pPr>
            <a:r>
              <a:rPr lang="en-US" dirty="0"/>
              <a:t>Exceptions such as retroviruses which use reverse </a:t>
            </a:r>
            <a:r>
              <a:rPr lang="en-US" dirty="0" err="1"/>
              <a:t>transcriptases</a:t>
            </a:r>
            <a:r>
              <a:rPr lang="en-US" dirty="0"/>
              <a:t> to convert RNA to DNA, and prions</a:t>
            </a:r>
          </a:p>
          <a:p>
            <a:pPr marL="0" lvl="0" indent="0" algn="l" rtl="0">
              <a:spcBef>
                <a:spcPts val="0"/>
              </a:spcBef>
              <a:spcAft>
                <a:spcPts val="0"/>
              </a:spcAft>
              <a:buNone/>
            </a:pPr>
            <a:endParaRPr lang="en-US" dirty="0"/>
          </a:p>
          <a:p>
            <a:pPr marL="0" lvl="0" indent="0" algn="l" rtl="0">
              <a:spcBef>
                <a:spcPts val="0"/>
              </a:spcBef>
              <a:spcAft>
                <a:spcPts val="0"/>
              </a:spcAft>
              <a:buNone/>
            </a:pPr>
            <a:r>
              <a:rPr lang="en-NZ" sz="1200" b="0" i="0" kern="1200" dirty="0">
                <a:solidFill>
                  <a:schemeClr val="tx1"/>
                </a:solidFill>
                <a:effectLst/>
                <a:latin typeface="+mn-lt"/>
                <a:ea typeface="+mn-ea"/>
                <a:cs typeface="+mn-cs"/>
              </a:rPr>
              <a:t>The </a:t>
            </a:r>
            <a:r>
              <a:rPr lang="en-NZ" sz="1200" b="1" i="0" kern="1200" dirty="0">
                <a:solidFill>
                  <a:schemeClr val="tx1"/>
                </a:solidFill>
                <a:effectLst/>
                <a:latin typeface="+mn-lt"/>
                <a:ea typeface="+mn-ea"/>
                <a:cs typeface="+mn-cs"/>
              </a:rPr>
              <a:t>central dogma of </a:t>
            </a:r>
            <a:r>
              <a:rPr lang="en-NZ" sz="1200" b="1" i="0" kern="1200" dirty="0">
                <a:solidFill>
                  <a:schemeClr val="tx1"/>
                </a:solidFill>
                <a:effectLst/>
                <a:latin typeface="+mn-lt"/>
                <a:ea typeface="+mn-ea"/>
                <a:cs typeface="+mn-cs"/>
                <a:hlinkClick r:id="rId3" tooltip="Molecular biology"/>
              </a:rPr>
              <a:t>molecular biology</a:t>
            </a:r>
            <a:r>
              <a:rPr lang="en-NZ" sz="1200" b="0" i="0" kern="1200" dirty="0">
                <a:solidFill>
                  <a:schemeClr val="tx1"/>
                </a:solidFill>
                <a:effectLst/>
                <a:latin typeface="+mn-lt"/>
                <a:ea typeface="+mn-ea"/>
                <a:cs typeface="+mn-cs"/>
              </a:rPr>
              <a:t> (sometimes </a:t>
            </a:r>
            <a:r>
              <a:rPr lang="en-NZ" sz="1200" b="1" i="0" kern="1200" dirty="0">
                <a:solidFill>
                  <a:schemeClr val="tx1"/>
                </a:solidFill>
                <a:effectLst/>
                <a:latin typeface="+mn-lt"/>
                <a:ea typeface="+mn-ea"/>
                <a:cs typeface="+mn-cs"/>
              </a:rPr>
              <a:t>Crick's central dogma</a:t>
            </a:r>
            <a:r>
              <a:rPr lang="en-NZ" sz="1200" b="0" i="0" kern="1200" dirty="0">
                <a:solidFill>
                  <a:schemeClr val="tx1"/>
                </a:solidFill>
                <a:effectLst/>
                <a:latin typeface="+mn-lt"/>
                <a:ea typeface="+mn-ea"/>
                <a:cs typeface="+mn-cs"/>
              </a:rPr>
              <a:t> after </a:t>
            </a:r>
            <a:r>
              <a:rPr lang="en-NZ" sz="1200" b="0" i="0" kern="1200" dirty="0">
                <a:solidFill>
                  <a:schemeClr val="tx1"/>
                </a:solidFill>
                <a:effectLst/>
                <a:latin typeface="+mn-lt"/>
                <a:ea typeface="+mn-ea"/>
                <a:cs typeface="+mn-cs"/>
                <a:hlinkClick r:id="rId4" tooltip="Francis Crick"/>
              </a:rPr>
              <a:t>Francis Crick</a:t>
            </a:r>
            <a:r>
              <a:rPr lang="en-NZ" sz="1200" b="0" i="0" kern="1200" dirty="0">
                <a:solidFill>
                  <a:schemeClr val="tx1"/>
                </a:solidFill>
                <a:effectLst/>
                <a:latin typeface="+mn-lt"/>
                <a:ea typeface="+mn-ea"/>
                <a:cs typeface="+mn-cs"/>
              </a:rPr>
              <a:t> who coined the term and discovered some of the principles) states that the flow of </a:t>
            </a:r>
            <a:r>
              <a:rPr lang="en-NZ" sz="1200" b="0" i="0" kern="1200" dirty="0">
                <a:solidFill>
                  <a:schemeClr val="tx1"/>
                </a:solidFill>
                <a:effectLst/>
                <a:latin typeface="+mn-lt"/>
                <a:ea typeface="+mn-ea"/>
                <a:cs typeface="+mn-cs"/>
                <a:hlinkClick r:id="rId5" tooltip="Genetics"/>
              </a:rPr>
              <a:t>genetic</a:t>
            </a:r>
            <a:r>
              <a:rPr lang="en-NZ" sz="1200" b="0" i="0" kern="1200" dirty="0">
                <a:solidFill>
                  <a:schemeClr val="tx1"/>
                </a:solidFill>
                <a:effectLst/>
                <a:latin typeface="+mn-lt"/>
                <a:ea typeface="+mn-ea"/>
                <a:cs typeface="+mn-cs"/>
              </a:rPr>
              <a:t> information is "</a:t>
            </a:r>
            <a:r>
              <a:rPr lang="en-NZ" sz="1200" b="0" i="0" kern="1200" dirty="0">
                <a:solidFill>
                  <a:schemeClr val="tx1"/>
                </a:solidFill>
                <a:effectLst/>
                <a:latin typeface="+mn-lt"/>
                <a:ea typeface="+mn-ea"/>
                <a:cs typeface="+mn-cs"/>
                <a:hlinkClick r:id="rId6" tooltip="DNA"/>
              </a:rPr>
              <a:t>DNA</a:t>
            </a:r>
            <a:r>
              <a:rPr lang="en-NZ" sz="1200" b="0" i="0" kern="1200" dirty="0">
                <a:solidFill>
                  <a:schemeClr val="tx1"/>
                </a:solidFill>
                <a:effectLst/>
                <a:latin typeface="+mn-lt"/>
                <a:ea typeface="+mn-ea"/>
                <a:cs typeface="+mn-cs"/>
              </a:rPr>
              <a:t> to </a:t>
            </a:r>
            <a:r>
              <a:rPr lang="en-NZ" sz="1200" b="0" i="0" kern="1200" dirty="0">
                <a:solidFill>
                  <a:schemeClr val="tx1"/>
                </a:solidFill>
                <a:effectLst/>
                <a:latin typeface="+mn-lt"/>
                <a:ea typeface="+mn-ea"/>
                <a:cs typeface="+mn-cs"/>
                <a:hlinkClick r:id="rId7" tooltip="RNA"/>
              </a:rPr>
              <a:t>RNA</a:t>
            </a:r>
            <a:r>
              <a:rPr lang="en-NZ" sz="1200" b="0" i="0" kern="1200" dirty="0">
                <a:solidFill>
                  <a:schemeClr val="tx1"/>
                </a:solidFill>
                <a:effectLst/>
                <a:latin typeface="+mn-lt"/>
                <a:ea typeface="+mn-ea"/>
                <a:cs typeface="+mn-cs"/>
              </a:rPr>
              <a:t> to </a:t>
            </a:r>
            <a:r>
              <a:rPr lang="en-NZ" sz="1200" b="0" i="0" kern="1200" dirty="0">
                <a:solidFill>
                  <a:schemeClr val="tx1"/>
                </a:solidFill>
                <a:effectLst/>
                <a:latin typeface="+mn-lt"/>
                <a:ea typeface="+mn-ea"/>
                <a:cs typeface="+mn-cs"/>
                <a:hlinkClick r:id="rId8" tooltip="Protein"/>
              </a:rPr>
              <a:t>protein</a:t>
            </a:r>
            <a:r>
              <a:rPr lang="en-NZ" sz="1200" b="0" i="0" kern="1200" dirty="0">
                <a:solidFill>
                  <a:schemeClr val="tx1"/>
                </a:solidFill>
                <a:effectLst/>
                <a:latin typeface="+mn-lt"/>
                <a:ea typeface="+mn-ea"/>
                <a:cs typeface="+mn-cs"/>
              </a:rPr>
              <a:t>". With a few </a:t>
            </a:r>
            <a:r>
              <a:rPr lang="en-NZ" sz="1200" b="0" i="0" kern="1200" dirty="0">
                <a:solidFill>
                  <a:schemeClr val="tx1"/>
                </a:solidFill>
                <a:effectLst/>
                <a:latin typeface="+mn-lt"/>
                <a:ea typeface="+mn-ea"/>
                <a:cs typeface="+mn-cs"/>
                <a:hlinkClick r:id="rId9"/>
              </a:rPr>
              <a:t>notable exceptions</a:t>
            </a:r>
            <a:r>
              <a:rPr lang="en-NZ" sz="1200" b="0" i="0" kern="1200" dirty="0">
                <a:solidFill>
                  <a:schemeClr val="tx1"/>
                </a:solidFill>
                <a:effectLst/>
                <a:latin typeface="+mn-lt"/>
                <a:ea typeface="+mn-ea"/>
                <a:cs typeface="+mn-cs"/>
              </a:rPr>
              <a:t>, all </a:t>
            </a:r>
            <a:r>
              <a:rPr lang="en-NZ" sz="1200" b="0" i="0" kern="1200" dirty="0">
                <a:solidFill>
                  <a:schemeClr val="tx1"/>
                </a:solidFill>
                <a:effectLst/>
                <a:latin typeface="+mn-lt"/>
                <a:ea typeface="+mn-ea"/>
                <a:cs typeface="+mn-cs"/>
                <a:hlinkClick r:id="rId10" tooltip="Biological cell"/>
              </a:rPr>
              <a:t>biological cells</a:t>
            </a:r>
            <a:r>
              <a:rPr lang="en-NZ" sz="1200" b="0" i="0" kern="1200" dirty="0">
                <a:solidFill>
                  <a:schemeClr val="tx1"/>
                </a:solidFill>
                <a:effectLst/>
                <a:latin typeface="+mn-lt"/>
                <a:ea typeface="+mn-ea"/>
                <a:cs typeface="+mn-cs"/>
              </a:rPr>
              <a:t> conform to this rule.</a:t>
            </a:r>
          </a:p>
          <a:p>
            <a:pPr marL="0" lvl="0" indent="0" algn="l" rtl="0">
              <a:spcBef>
                <a:spcPts val="0"/>
              </a:spcBef>
              <a:spcAft>
                <a:spcPts val="0"/>
              </a:spcAft>
              <a:buNone/>
            </a:pP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The central dogma is not really a </a:t>
            </a:r>
            <a:r>
              <a:rPr lang="en-NZ" sz="1200" b="0" i="0" kern="1200" dirty="0">
                <a:solidFill>
                  <a:schemeClr val="tx1"/>
                </a:solidFill>
                <a:effectLst/>
                <a:latin typeface="+mn-lt"/>
                <a:ea typeface="+mn-ea"/>
                <a:cs typeface="+mn-cs"/>
                <a:hlinkClick r:id="rId11" tooltip="Dogma"/>
              </a:rPr>
              <a:t>dogma</a:t>
            </a:r>
            <a:r>
              <a:rPr lang="en-NZ" sz="1200" b="0" i="0" kern="1200" dirty="0">
                <a:solidFill>
                  <a:schemeClr val="tx1"/>
                </a:solidFill>
                <a:effectLst/>
                <a:latin typeface="+mn-lt"/>
                <a:ea typeface="+mn-ea"/>
                <a:cs typeface="+mn-cs"/>
              </a:rPr>
              <a:t> in the traditional sense of the word, like all </a:t>
            </a:r>
            <a:r>
              <a:rPr lang="en-NZ" sz="1200" b="0" i="0" kern="1200" dirty="0">
                <a:solidFill>
                  <a:schemeClr val="tx1"/>
                </a:solidFill>
                <a:effectLst/>
                <a:latin typeface="+mn-lt"/>
                <a:ea typeface="+mn-ea"/>
                <a:cs typeface="+mn-cs"/>
                <a:hlinkClick r:id="rId12" tooltip="Scientific theory"/>
              </a:rPr>
              <a:t>scientific theories</a:t>
            </a:r>
            <a:r>
              <a:rPr lang="en-NZ" sz="1200" b="0" i="0" kern="1200" dirty="0">
                <a:solidFill>
                  <a:schemeClr val="tx1"/>
                </a:solidFill>
                <a:effectLst/>
                <a:latin typeface="+mn-lt"/>
                <a:ea typeface="+mn-ea"/>
                <a:cs typeface="+mn-cs"/>
              </a:rPr>
              <a:t> it is modified as we learn more details of the processes.</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The biggest revolution in the central dogma was the discovery of </a:t>
            </a:r>
            <a:r>
              <a:rPr lang="en-NZ" sz="1200" b="0" i="0" kern="1200" dirty="0">
                <a:solidFill>
                  <a:schemeClr val="tx1"/>
                </a:solidFill>
                <a:effectLst/>
                <a:latin typeface="+mn-lt"/>
                <a:ea typeface="+mn-ea"/>
                <a:cs typeface="+mn-cs"/>
                <a:hlinkClick r:id="rId13" tooltip="Retrovirus"/>
              </a:rPr>
              <a:t>retroviruses</a:t>
            </a:r>
            <a:r>
              <a:rPr lang="en-NZ" sz="1200" b="0" i="0" kern="1200" dirty="0">
                <a:solidFill>
                  <a:schemeClr val="tx1"/>
                </a:solidFill>
                <a:effectLst/>
                <a:latin typeface="+mn-lt"/>
                <a:ea typeface="+mn-ea"/>
                <a:cs typeface="+mn-cs"/>
              </a:rPr>
              <a:t>, which transcribe RNA into DNA through the use of a special enzyme called </a:t>
            </a:r>
            <a:r>
              <a:rPr lang="en-NZ" sz="1200" b="0" i="0" kern="1200" dirty="0">
                <a:solidFill>
                  <a:schemeClr val="tx1"/>
                </a:solidFill>
                <a:effectLst/>
                <a:latin typeface="+mn-lt"/>
                <a:ea typeface="+mn-ea"/>
                <a:cs typeface="+mn-cs"/>
                <a:hlinkClick r:id="rId14" tooltip="Reverse transcriptase"/>
              </a:rPr>
              <a:t>reverse transcriptase</a:t>
            </a:r>
            <a:r>
              <a:rPr lang="en-NZ" sz="1200" b="0" i="0" kern="1200" dirty="0">
                <a:solidFill>
                  <a:schemeClr val="tx1"/>
                </a:solidFill>
                <a:effectLst/>
                <a:latin typeface="+mn-lt"/>
                <a:ea typeface="+mn-ea"/>
                <a:cs typeface="+mn-cs"/>
              </a:rPr>
              <a:t> has resulted in an exception to the central dogma; RNA → DNA → RNA → protein. Also, some virus species are so primitive that they use only RNA → proteins, having not developed DNA. With the discovery of </a:t>
            </a:r>
            <a:r>
              <a:rPr lang="en-NZ" sz="1200" b="0" i="0" kern="1200" dirty="0">
                <a:solidFill>
                  <a:schemeClr val="tx1"/>
                </a:solidFill>
                <a:effectLst/>
                <a:latin typeface="+mn-lt"/>
                <a:ea typeface="+mn-ea"/>
                <a:cs typeface="+mn-cs"/>
                <a:hlinkClick r:id="rId15" tooltip="Prion"/>
              </a:rPr>
              <a:t>prions</a:t>
            </a:r>
            <a:r>
              <a:rPr lang="en-NZ" sz="1200" b="0" i="0" kern="1200" dirty="0">
                <a:solidFill>
                  <a:schemeClr val="tx1"/>
                </a:solidFill>
                <a:effectLst/>
                <a:latin typeface="+mn-lt"/>
                <a:ea typeface="+mn-ea"/>
                <a:cs typeface="+mn-cs"/>
              </a:rPr>
              <a:t>, a new exception to the central dogma has been discovered, Protein → Protein.</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b74d6d434c_1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b74d6d434c_1_2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Information:</a:t>
            </a:r>
          </a:p>
          <a:p>
            <a:pPr marL="0" lvl="0" indent="0" algn="l" rtl="0">
              <a:spcBef>
                <a:spcPts val="0"/>
              </a:spcBef>
              <a:spcAft>
                <a:spcPts val="0"/>
              </a:spcAft>
              <a:buNone/>
            </a:pPr>
            <a:r>
              <a:rPr lang="en-US" dirty="0"/>
              <a:t>https://</a:t>
            </a:r>
            <a:r>
              <a:rPr lang="en-US" dirty="0" err="1"/>
              <a:t>hbctraining.github.io</a:t>
            </a:r>
            <a:r>
              <a:rPr lang="en-US" dirty="0"/>
              <a:t>/Intro-to-</a:t>
            </a:r>
            <a:r>
              <a:rPr lang="en-US" dirty="0" err="1"/>
              <a:t>rnaseq</a:t>
            </a:r>
            <a:r>
              <a:rPr lang="en-US" dirty="0"/>
              <a:t>-</a:t>
            </a:r>
            <a:r>
              <a:rPr lang="en-US" dirty="0" err="1"/>
              <a:t>hpc</a:t>
            </a:r>
            <a:r>
              <a:rPr lang="en-US" dirty="0"/>
              <a:t>-salmon/lessons/</a:t>
            </a:r>
            <a:r>
              <a:rPr lang="en-US" dirty="0" err="1"/>
              <a:t>qc_fastqc_assessment.html</a:t>
            </a:r>
            <a:endParaRPr lang="en-US" dirty="0"/>
          </a:p>
          <a:p>
            <a:pPr marL="0" lvl="0" indent="0" algn="l" rtl="0">
              <a:spcBef>
                <a:spcPts val="0"/>
              </a:spcBef>
              <a:spcAft>
                <a:spcPts val="0"/>
              </a:spcAft>
              <a:buNone/>
            </a:pPr>
            <a:r>
              <a:rPr lang="en-US" dirty="0"/>
              <a:t>https://</a:t>
            </a:r>
            <a:r>
              <a:rPr lang="en-US" dirty="0" err="1"/>
              <a:t>www.ecseq.com</a:t>
            </a:r>
            <a:r>
              <a:rPr lang="en-US" dirty="0"/>
              <a:t>/support/</a:t>
            </a:r>
            <a:r>
              <a:rPr lang="en-US" dirty="0" err="1"/>
              <a:t>ngs</a:t>
            </a:r>
            <a:r>
              <a:rPr lang="en-US" dirty="0"/>
              <a:t>/why-does-the-sequence-quality-decrease-over-the-read-in-illumina</a:t>
            </a:r>
          </a:p>
          <a:p>
            <a:pPr marL="0" lvl="0" indent="0" algn="l" rtl="0">
              <a:spcBef>
                <a:spcPts val="0"/>
              </a:spcBef>
              <a:spcAft>
                <a:spcPts val="0"/>
              </a:spcAft>
              <a:buNone/>
            </a:pPr>
            <a:endParaRPr lang="en-US" sz="1200" b="0" i="0" kern="1200" dirty="0">
              <a:solidFill>
                <a:schemeClr val="tx1"/>
              </a:solidFill>
              <a:effectLst/>
              <a:latin typeface="+mn-lt"/>
              <a:ea typeface="+mn-ea"/>
              <a:cs typeface="+mn-cs"/>
            </a:endParaRPr>
          </a:p>
          <a:p>
            <a:pPr marL="0" lvl="0" indent="0" algn="l" rtl="0">
              <a:spcBef>
                <a:spcPts val="0"/>
              </a:spcBef>
              <a:spcAft>
                <a:spcPts val="0"/>
              </a:spcAft>
              <a:buNone/>
            </a:pPr>
            <a:r>
              <a:rPr lang="en-US" sz="1200" b="0" i="0" kern="1200" dirty="0">
                <a:solidFill>
                  <a:schemeClr val="tx1"/>
                </a:solidFill>
                <a:effectLst/>
                <a:latin typeface="+mn-lt"/>
                <a:ea typeface="+mn-ea"/>
                <a:cs typeface="+mn-cs"/>
              </a:rPr>
              <a:t>Script:</a:t>
            </a:r>
          </a:p>
          <a:p>
            <a:pPr marL="0" lvl="0" indent="0" algn="l" rtl="0">
              <a:spcBef>
                <a:spcPts val="0"/>
              </a:spcBef>
              <a:spcAft>
                <a:spcPts val="0"/>
              </a:spcAft>
              <a:buNone/>
            </a:pPr>
            <a:r>
              <a:rPr lang="en-NZ" sz="1200" b="0" i="0" kern="1200" dirty="0">
                <a:solidFill>
                  <a:schemeClr val="tx1"/>
                </a:solidFill>
                <a:effectLst/>
                <a:latin typeface="+mn-lt"/>
                <a:ea typeface="+mn-ea"/>
                <a:cs typeface="+mn-cs"/>
              </a:rPr>
              <a:t>One of the most important analysis modules is the </a:t>
            </a:r>
            <a:r>
              <a:rPr lang="en-NZ" sz="1200" b="1" i="0" kern="1200" dirty="0">
                <a:solidFill>
                  <a:schemeClr val="tx1"/>
                </a:solidFill>
                <a:effectLst/>
                <a:latin typeface="+mn-lt"/>
                <a:ea typeface="+mn-ea"/>
                <a:cs typeface="+mn-cs"/>
              </a:rPr>
              <a:t>“Per base sequence quality”</a:t>
            </a:r>
            <a:r>
              <a:rPr lang="en-NZ" sz="1200" b="0" i="0" kern="1200" dirty="0">
                <a:solidFill>
                  <a:schemeClr val="tx1"/>
                </a:solidFill>
                <a:effectLst/>
                <a:latin typeface="+mn-lt"/>
                <a:ea typeface="+mn-ea"/>
                <a:cs typeface="+mn-cs"/>
              </a:rPr>
              <a:t> plot. This plot provides the distribution of quality scores at each position in the read across all reads. This plot can alert us to whether there were any problems occurring during sequencing and whether we might need to contact the sequencing facility.</a:t>
            </a:r>
          </a:p>
          <a:p>
            <a:pPr marL="0" lvl="0" indent="0" algn="l" rtl="0">
              <a:spcBef>
                <a:spcPts val="0"/>
              </a:spcBef>
              <a:spcAft>
                <a:spcPts val="0"/>
              </a:spcAft>
              <a:buNone/>
            </a:pPr>
            <a:r>
              <a:rPr lang="en-NZ" sz="1200" b="0" i="0" kern="1200" dirty="0">
                <a:solidFill>
                  <a:schemeClr val="tx1"/>
                </a:solidFill>
                <a:effectLst/>
                <a:latin typeface="+mn-lt"/>
                <a:ea typeface="+mn-ea"/>
                <a:cs typeface="+mn-cs"/>
              </a:rPr>
              <a:t>The y-axis gives the quality scores, while the x-axis represents the position in the read. The </a:t>
            </a:r>
            <a:r>
              <a:rPr lang="en-NZ" sz="1200" b="0" i="0" kern="1200" dirty="0" err="1">
                <a:solidFill>
                  <a:schemeClr val="tx1"/>
                </a:solidFill>
                <a:effectLst/>
                <a:latin typeface="+mn-lt"/>
                <a:ea typeface="+mn-ea"/>
                <a:cs typeface="+mn-cs"/>
              </a:rPr>
              <a:t>color</a:t>
            </a:r>
            <a:r>
              <a:rPr lang="en-NZ" sz="1200" b="0" i="0" kern="1200" dirty="0">
                <a:solidFill>
                  <a:schemeClr val="tx1"/>
                </a:solidFill>
                <a:effectLst/>
                <a:latin typeface="+mn-lt"/>
                <a:ea typeface="+mn-ea"/>
                <a:cs typeface="+mn-cs"/>
              </a:rPr>
              <a:t> coding of the plot denotes what are considered high, medium and low quality scores.</a:t>
            </a:r>
          </a:p>
          <a:p>
            <a:pPr marL="0" lvl="0" indent="0" algn="l" rtl="0">
              <a:spcBef>
                <a:spcPts val="0"/>
              </a:spcBef>
              <a:spcAft>
                <a:spcPts val="0"/>
              </a:spcAft>
              <a:buNone/>
            </a:pPr>
            <a:r>
              <a:rPr lang="en-NZ" sz="1200" b="0" i="0" kern="1200" dirty="0">
                <a:solidFill>
                  <a:schemeClr val="tx1"/>
                </a:solidFill>
                <a:effectLst/>
                <a:latin typeface="+mn-lt"/>
                <a:ea typeface="+mn-ea"/>
                <a:cs typeface="+mn-cs"/>
              </a:rPr>
              <a:t>The quality scores appear to drop going from the beginning toward the end of the reads. For reads generated by Illumina sequencing, this is not unexpected, and there are known causes for this drop in quality. To better interpret this plot it is helpful to understand the different sequencing error profiles.</a:t>
            </a:r>
          </a:p>
          <a:p>
            <a:pPr marL="0" lvl="0" indent="0" algn="l" rtl="0">
              <a:spcBef>
                <a:spcPts val="0"/>
              </a:spcBef>
              <a:spcAft>
                <a:spcPts val="0"/>
              </a:spcAft>
              <a:buNone/>
            </a:pPr>
            <a:endParaRPr lang="en-NZ" sz="1200" b="0" i="0" kern="1200" dirty="0">
              <a:solidFill>
                <a:schemeClr val="tx1"/>
              </a:solidFill>
              <a:effectLst/>
              <a:latin typeface="+mn-lt"/>
              <a:ea typeface="+mn-ea"/>
              <a:cs typeface="+mn-cs"/>
            </a:endParaRPr>
          </a:p>
          <a:p>
            <a:pPr marL="0" lvl="0" indent="0" algn="l" rtl="0">
              <a:spcBef>
                <a:spcPts val="0"/>
              </a:spcBef>
              <a:spcAft>
                <a:spcPts val="0"/>
              </a:spcAft>
              <a:buNone/>
            </a:pPr>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www.ecseq.com</a:t>
            </a:r>
            <a:r>
              <a:rPr lang="en-NZ" sz="1200" b="0" i="0" kern="1200" dirty="0">
                <a:solidFill>
                  <a:schemeClr val="tx1"/>
                </a:solidFill>
                <a:effectLst/>
                <a:latin typeface="+mn-lt"/>
                <a:ea typeface="+mn-ea"/>
                <a:cs typeface="+mn-cs"/>
              </a:rPr>
              <a:t>/support/</a:t>
            </a:r>
            <a:r>
              <a:rPr lang="en-NZ" sz="1200" b="0" i="0" kern="1200" dirty="0" err="1">
                <a:solidFill>
                  <a:schemeClr val="tx1"/>
                </a:solidFill>
                <a:effectLst/>
                <a:latin typeface="+mn-lt"/>
                <a:ea typeface="+mn-ea"/>
                <a:cs typeface="+mn-cs"/>
              </a:rPr>
              <a:t>ngs</a:t>
            </a:r>
            <a:r>
              <a:rPr lang="en-NZ" sz="1200" b="0" i="0" kern="1200" dirty="0">
                <a:solidFill>
                  <a:schemeClr val="tx1"/>
                </a:solidFill>
                <a:effectLst/>
                <a:latin typeface="+mn-lt"/>
                <a:ea typeface="+mn-ea"/>
                <a:cs typeface="+mn-cs"/>
              </a:rPr>
              <a:t>/why-does-the-sequence-quality-decrease-over-the-read-in-illumina</a:t>
            </a:r>
          </a:p>
          <a:p>
            <a:r>
              <a:rPr lang="en-NZ" sz="1200" b="0" i="0" kern="1200" dirty="0">
                <a:solidFill>
                  <a:schemeClr val="tx1"/>
                </a:solidFill>
                <a:effectLst/>
                <a:latin typeface="+mn-lt"/>
                <a:ea typeface="+mn-ea"/>
                <a:cs typeface="+mn-cs"/>
              </a:rPr>
              <a:t>Illumina relies on the sequencing by synthesis procedure. During each cycle of the process the sequencer washes chemicals that include variants for all four nucleotide over the flow cell (which has different clusters with identical DNA fragments for each cluster). The nucleotides have a blocker (terminator cap) so that only 1 base gets added to each molecule of DNA at a time. After the detection of the coupled fluorescence signal the blocker can be removed and the cycle can start again. This way, the DNA fragments in each cluster get sequenced synchronously by expressing specific fluorescence signals.</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During the sequencing process different errors can occur. The main reason for the decreasing sequence quality is the so-called phasing. Phasing means that the blocker of a nucleotide is not correctly removed after signal detection. In the next cycle no new nucleotide can bind on this DNA fragment and the old nucleotide is detected one more time whereby the fluorescence signal of this old nucleotide (probably) differs from the synchronous signal of the other nucleotides. From now on this DNA fragment will be 1 cycle behind the rest (out of phase), polluting the light signal that the sequencer's camera has to read. A similar effect occurs if a nucleotide has a defect terminator cap (</a:t>
            </a:r>
            <a:r>
              <a:rPr lang="en-NZ" sz="1200" b="0" i="0" kern="1200" dirty="0" err="1">
                <a:solidFill>
                  <a:schemeClr val="tx1"/>
                </a:solidFill>
                <a:effectLst/>
                <a:latin typeface="+mn-lt"/>
                <a:ea typeface="+mn-ea"/>
                <a:cs typeface="+mn-cs"/>
              </a:rPr>
              <a:t>prephasing</a:t>
            </a:r>
            <a:r>
              <a:rPr lang="en-NZ" sz="1200" b="0" i="0" kern="1200" dirty="0">
                <a:solidFill>
                  <a:schemeClr val="tx1"/>
                </a:solidFill>
                <a:effectLst/>
                <a:latin typeface="+mn-lt"/>
                <a:ea typeface="+mn-ea"/>
                <a:cs typeface="+mn-cs"/>
              </a:rPr>
              <a:t>). In this case two nucleotides can bind in one cycle whereby the fragment will be 1 cycle before the rest. These errors occur with a low probability. But over time (with increasing read length) they add up and pollute the light signal more and more. The signal gets more and more asynchronous. And since the light signal is used to calculate quality scores the asynchronous signal results in a decreasing sequence quality score.</a:t>
            </a:r>
          </a:p>
          <a:p>
            <a:pPr marL="0" lvl="0" indent="0" algn="l" rtl="0">
              <a:spcBef>
                <a:spcPts val="0"/>
              </a:spcBef>
              <a:spcAft>
                <a:spcPts val="0"/>
              </a:spcAft>
              <a:buNone/>
            </a:pPr>
            <a:endParaRPr lang="en-NZ" sz="1200" b="0" i="0" kern="1200" dirty="0">
              <a:solidFill>
                <a:schemeClr val="tx1"/>
              </a:solidFill>
              <a:effectLst/>
              <a:latin typeface="+mn-lt"/>
              <a:ea typeface="+mn-ea"/>
              <a:cs typeface="+mn-cs"/>
            </a:endParaRPr>
          </a:p>
          <a:p>
            <a:pPr marL="0" lvl="0" indent="0" algn="l" rtl="0">
              <a:spcBef>
                <a:spcPts val="0"/>
              </a:spcBef>
              <a:spcAft>
                <a:spcPts val="0"/>
              </a:spcAft>
              <a:buNone/>
            </a:pPr>
            <a:endParaRPr lang="en-NZ" sz="1200" b="0" i="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b74d6d434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b74d6d434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74d6d434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b74d6d434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b74d6d434c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b74d6d434c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Script:</a:t>
            </a:r>
          </a:p>
          <a:p>
            <a:pPr marL="0" lvl="0" indent="0" algn="l" rtl="0">
              <a:spcBef>
                <a:spcPts val="0"/>
              </a:spcBef>
              <a:spcAft>
                <a:spcPts val="0"/>
              </a:spcAft>
              <a:buNone/>
            </a:pPr>
            <a:r>
              <a:rPr lang="en" dirty="0"/>
              <a:t>-Reads are aligned to genome </a:t>
            </a:r>
          </a:p>
          <a:p>
            <a:pPr marL="0" lvl="0" indent="0" algn="l" rtl="0">
              <a:spcBef>
                <a:spcPts val="0"/>
              </a:spcBef>
              <a:spcAft>
                <a:spcPts val="0"/>
              </a:spcAft>
              <a:buNone/>
            </a:pPr>
            <a:r>
              <a:rPr lang="en" dirty="0"/>
              <a:t>-Model organisms (human, mouse, </a:t>
            </a:r>
            <a:r>
              <a:rPr lang="en" dirty="0" err="1"/>
              <a:t>etc</a:t>
            </a:r>
            <a:r>
              <a:rPr lang="en" dirty="0"/>
              <a:t>) and non-model organisms</a:t>
            </a:r>
          </a:p>
          <a:p>
            <a:pPr marL="0" lvl="0" indent="0" algn="l" rtl="0">
              <a:spcBef>
                <a:spcPts val="0"/>
              </a:spcBef>
              <a:spcAft>
                <a:spcPts val="0"/>
              </a:spcAft>
              <a:buNone/>
            </a:pPr>
            <a:r>
              <a:rPr lang="en" dirty="0"/>
              <a:t>-</a:t>
            </a:r>
            <a:r>
              <a:rPr lang="en-NZ" sz="1200" b="0" i="0" kern="1200" dirty="0">
                <a:solidFill>
                  <a:schemeClr val="tx1"/>
                </a:solidFill>
                <a:effectLst/>
                <a:latin typeface="+mn-lt"/>
                <a:ea typeface="+mn-ea"/>
                <a:cs typeface="+mn-cs"/>
              </a:rPr>
              <a:t>STAR generates output files that can be used for many downstream analyses such as transcript/gene expression quantification, differential gene expression, novel isoform reconstruction, signal visualization, and so forth</a:t>
            </a:r>
            <a:endParaRPr lang="en" dirty="0"/>
          </a:p>
          <a:p>
            <a:pPr marL="0" lvl="0" indent="0" algn="l" rtl="0">
              <a:spcBef>
                <a:spcPts val="0"/>
              </a:spcBef>
              <a:spcAft>
                <a:spcPts val="0"/>
              </a:spcAft>
              <a:buNone/>
            </a:pPr>
            <a:r>
              <a:rPr lang="en" dirty="0"/>
              <a:t>-Newspaper analogy</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b74d6d434c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b74d6d434c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r>
              <a:rPr lang="en-US" dirty="0"/>
              <a:t>Insertion, deletion or substitution of bases</a:t>
            </a:r>
          </a:p>
          <a:p>
            <a:pPr marL="0" lvl="0" indent="0" algn="l" rtl="0">
              <a:spcBef>
                <a:spcPts val="0"/>
              </a:spcBef>
              <a:spcAft>
                <a:spcPts val="0"/>
              </a:spcAft>
              <a:buNone/>
            </a:pPr>
            <a:r>
              <a:rPr lang="en-US" dirty="0"/>
              <a:t>Splicing-</a:t>
            </a:r>
            <a:r>
              <a:rPr lang="en-US" dirty="0" err="1"/>
              <a:t>premRNA</a:t>
            </a:r>
            <a:r>
              <a:rPr lang="en-US" dirty="0"/>
              <a:t> made into mRNA. Introns removed to form exons</a:t>
            </a:r>
          </a:p>
          <a:p>
            <a:pPr marL="0" lvl="0" indent="0" algn="l" rtl="0">
              <a:spcBef>
                <a:spcPts val="0"/>
              </a:spcBef>
              <a:spcAft>
                <a:spcPts val="0"/>
              </a:spcAft>
              <a:buNone/>
            </a:pPr>
            <a:r>
              <a:rPr lang="en-US" dirty="0"/>
              <a:t>Splice variant-Genetic alteration that occurs at boundary of exon and intron. Can disrupt RNA splicing resulting in loss of exons/inclusion of intron/altered protein coding</a:t>
            </a:r>
          </a:p>
          <a:p>
            <a:pPr marL="0" lvl="0" indent="0" algn="l" rtl="0">
              <a:spcBef>
                <a:spcPts val="0"/>
              </a:spcBef>
              <a:spcAft>
                <a:spcPts val="0"/>
              </a:spcAft>
              <a:buNone/>
            </a:pPr>
            <a:r>
              <a:rPr lang="en-US" dirty="0" err="1"/>
              <a:t>Psuedogene</a:t>
            </a:r>
            <a:r>
              <a:rPr lang="en-US" dirty="0"/>
              <a:t>- resembles a gene but has mutated to be inactive over the course of evolution</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b74d6d434c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b74d6d434c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SAM: Text-based means human-readable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b74d6d434c_1_3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QNAME: Query template name</a:t>
            </a:r>
          </a:p>
          <a:p>
            <a:pPr marL="0" lvl="0" indent="0" algn="l" rtl="0">
              <a:spcBef>
                <a:spcPts val="0"/>
              </a:spcBef>
              <a:spcAft>
                <a:spcPts val="0"/>
              </a:spcAft>
              <a:buNone/>
            </a:pPr>
            <a:r>
              <a:rPr lang="en-US" dirty="0"/>
              <a:t>FLAG: Combination of bitwise flag (pairing/strand/mate strand)</a:t>
            </a:r>
          </a:p>
          <a:p>
            <a:pPr marL="0" lvl="0" indent="0" algn="l" rtl="0">
              <a:spcBef>
                <a:spcPts val="0"/>
              </a:spcBef>
              <a:spcAft>
                <a:spcPts val="0"/>
              </a:spcAft>
              <a:buNone/>
            </a:pPr>
            <a:endParaRPr dirty="0"/>
          </a:p>
        </p:txBody>
      </p:sp>
      <p:sp>
        <p:nvSpPr>
          <p:cNvPr id="363" name="Google Shape;363;gb74d6d434c_1_3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b74d6d434c_1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b74d6d434c_1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rgbClr val="000000"/>
                </a:solidFill>
                <a:latin typeface="Arial"/>
                <a:ea typeface="Arial"/>
                <a:cs typeface="Arial"/>
                <a:sym typeface="Arial"/>
              </a:rPr>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solidFill>
                  <a:srgbClr val="000000"/>
                </a:solidFill>
                <a:latin typeface="Arial"/>
                <a:ea typeface="Arial"/>
                <a:cs typeface="Arial"/>
                <a:sym typeface="Arial"/>
              </a:rPr>
              <a:t>Bioinformatics. 2009 Aug 15;25(16):2078-9. </a:t>
            </a:r>
            <a:r>
              <a:rPr lang="en-NZ" sz="1200" dirty="0" err="1">
                <a:solidFill>
                  <a:srgbClr val="000000"/>
                </a:solidFill>
                <a:latin typeface="Arial"/>
                <a:ea typeface="Arial"/>
                <a:cs typeface="Arial"/>
                <a:sym typeface="Arial"/>
              </a:rPr>
              <a:t>Epub</a:t>
            </a:r>
            <a:r>
              <a:rPr lang="en-NZ" sz="1200" dirty="0">
                <a:solidFill>
                  <a:srgbClr val="000000"/>
                </a:solidFill>
                <a:latin typeface="Arial"/>
                <a:ea typeface="Arial"/>
                <a:cs typeface="Arial"/>
                <a:sym typeface="Arial"/>
              </a:rPr>
              <a:t> 2009 Jun 8. The Sequence Alignment/Map format and </a:t>
            </a:r>
            <a:r>
              <a:rPr lang="en-NZ" sz="1200" dirty="0" err="1">
                <a:solidFill>
                  <a:srgbClr val="000000"/>
                </a:solidFill>
                <a:latin typeface="Arial"/>
                <a:ea typeface="Arial"/>
                <a:cs typeface="Arial"/>
                <a:sym typeface="Arial"/>
              </a:rPr>
              <a:t>SAMtools</a:t>
            </a:r>
            <a:r>
              <a:rPr lang="en-NZ" sz="1200" dirty="0">
                <a:solidFill>
                  <a:srgbClr val="000000"/>
                </a:solidFill>
                <a:latin typeface="Arial"/>
                <a:ea typeface="Arial"/>
                <a:cs typeface="Arial"/>
                <a:sym typeface="Arial"/>
              </a:rPr>
              <a:t>.</a:t>
            </a:r>
            <a:endParaRPr lang="en-NZ" sz="1800" dirty="0"/>
          </a:p>
          <a:p>
            <a:pPr marL="0" lvl="0" indent="0" algn="l" rtl="0">
              <a:spcBef>
                <a:spcPts val="0"/>
              </a:spcBef>
              <a:spcAft>
                <a:spcPts val="0"/>
              </a:spcAft>
              <a:buNone/>
            </a:pPr>
            <a:r>
              <a:rPr lang="en-NZ" dirty="0"/>
              <a:t>https://</a:t>
            </a:r>
            <a:r>
              <a:rPr lang="en-NZ" dirty="0" err="1"/>
              <a:t>jef.works</a:t>
            </a:r>
            <a:r>
              <a:rPr lang="en-NZ" dirty="0"/>
              <a:t>/blog/2017/03/28/CIGAR-strings-for-dummies/</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CIGAR string: </a:t>
            </a:r>
            <a:r>
              <a:rPr lang="en" sz="1500" dirty="0">
                <a:solidFill>
                  <a:schemeClr val="dk1"/>
                </a:solidFill>
                <a:latin typeface="Calibri"/>
                <a:ea typeface="Calibri"/>
                <a:cs typeface="Calibri"/>
                <a:sym typeface="Calibri"/>
              </a:rPr>
              <a:t>Contains specific information about the mapping information at specific positions across the read </a:t>
            </a:r>
          </a:p>
          <a:p>
            <a:pPr marL="0" lvl="0" indent="0" algn="l" rtl="0">
              <a:spcBef>
                <a:spcPts val="0"/>
              </a:spcBef>
              <a:spcAft>
                <a:spcPts val="0"/>
              </a:spcAft>
              <a:buNone/>
            </a:pPr>
            <a:r>
              <a:rPr lang="en-NZ" sz="1200" b="0" i="0" kern="1200" dirty="0">
                <a:solidFill>
                  <a:schemeClr val="tx1"/>
                </a:solidFill>
                <a:effectLst/>
                <a:latin typeface="+mn-lt"/>
                <a:ea typeface="+mn-ea"/>
                <a:cs typeface="+mn-cs"/>
              </a:rPr>
              <a:t>The ‘CIGAR’ (Compact Idiosyncratic Gapped Alignment Report) string is how the SAM/BAM format represents spliced alignments.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b74d6d434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b74d6d434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b74d6d434c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b74d6d434c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Figures and information:</a:t>
            </a:r>
          </a:p>
          <a:p>
            <a:pPr marL="0" lvl="0" indent="0" algn="l" rtl="0">
              <a:spcBef>
                <a:spcPts val="0"/>
              </a:spcBef>
              <a:spcAft>
                <a:spcPts val="0"/>
              </a:spcAft>
              <a:buNone/>
            </a:pPr>
            <a:r>
              <a:rPr lang="en-US" dirty="0"/>
              <a:t>https://</a:t>
            </a:r>
            <a:r>
              <a:rPr lang="en-US" dirty="0" err="1"/>
              <a:t>hbctraining.github.io</a:t>
            </a:r>
            <a:r>
              <a:rPr lang="en-US" dirty="0"/>
              <a:t>/Intro-to-rnaseq-hpc-O2/lessons/05_counting_reads.html</a:t>
            </a:r>
          </a:p>
          <a:p>
            <a:pPr marL="0" lvl="0" indent="0" algn="l" rtl="0">
              <a:spcBef>
                <a:spcPts val="0"/>
              </a:spcBef>
              <a:spcAft>
                <a:spcPts val="0"/>
              </a:spcAft>
              <a:buNone/>
            </a:pPr>
            <a:r>
              <a:rPr lang="en-US" dirty="0" err="1"/>
              <a:t>featureCounts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Script:</a:t>
            </a:r>
          </a:p>
          <a:p>
            <a:r>
              <a:rPr lang="en-NZ" sz="1200" b="0" i="0" kern="1200" dirty="0">
                <a:solidFill>
                  <a:schemeClr val="tx1"/>
                </a:solidFill>
                <a:effectLst/>
                <a:latin typeface="+mn-lt"/>
                <a:ea typeface="+mn-ea"/>
                <a:cs typeface="+mn-cs"/>
              </a:rPr>
              <a:t>-Output of counting is a count matrix, with genes as rows and samples are columns</a:t>
            </a:r>
          </a:p>
          <a:p>
            <a:r>
              <a:rPr lang="en-NZ" sz="1200" b="0" i="0" kern="1200" dirty="0">
                <a:solidFill>
                  <a:schemeClr val="tx1"/>
                </a:solidFill>
                <a:effectLst/>
                <a:latin typeface="+mn-lt"/>
                <a:ea typeface="+mn-ea"/>
                <a:cs typeface="+mn-cs"/>
              </a:rPr>
              <a:t>-These are the “raw” counts and will be used in statistical programs downstream for differential gene expression.</a:t>
            </a:r>
          </a:p>
          <a:p>
            <a:r>
              <a:rPr lang="en-NZ" sz="1200" b="0" i="0" kern="1200" dirty="0">
                <a:solidFill>
                  <a:schemeClr val="tx1"/>
                </a:solidFill>
                <a:effectLst/>
                <a:latin typeface="+mn-lt"/>
                <a:ea typeface="+mn-ea"/>
                <a:cs typeface="+mn-cs"/>
              </a:rPr>
              <a:t>-It counts reads that map to a single location (uniquely mapping)</a:t>
            </a:r>
          </a:p>
          <a:p>
            <a:br>
              <a:rPr lang="en-NZ" dirty="0"/>
            </a:b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2011 Pearson Education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www.primatewatching.com</a:t>
            </a:r>
            <a:r>
              <a:rPr lang="en-US" sz="1200" dirty="0">
                <a:latin typeface="Arial" panose="020B0604020202020204" pitchFamily="34" charset="0"/>
                <a:cs typeface="Arial" panose="020B0604020202020204" pitchFamily="34" charset="0"/>
              </a:rPr>
              <a:t>/t-leucocephalus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commons.wikimedia.org</a:t>
            </a: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-Structure of mRNA: 5’ cap- stability, attachment point for ribosomes; 3’ </a:t>
            </a:r>
            <a:r>
              <a:rPr lang="en-US" sz="1200" dirty="0" err="1">
                <a:latin typeface="Arial" panose="020B0604020202020204" pitchFamily="34" charset="0"/>
                <a:cs typeface="Arial" panose="020B0604020202020204" pitchFamily="34" charset="0"/>
              </a:rPr>
              <a:t>polyA</a:t>
            </a:r>
            <a:r>
              <a:rPr lang="en-US" sz="1200" dirty="0">
                <a:latin typeface="Arial" panose="020B0604020202020204" pitchFamily="34" charset="0"/>
                <a:cs typeface="Arial" panose="020B0604020202020204" pitchFamily="34" charset="0"/>
              </a:rPr>
              <a:t> tail- prevents degradation. stability and so that mRNA can exit nucleus and find ribosome, splicing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-Qual- de novo transcriptomics- limestone langur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-Quant-DEG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r>
              <a:rPr lang="en-US" dirty="0"/>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1-https://</a:t>
            </a:r>
            <a:r>
              <a:rPr lang="en-NZ" sz="1200" b="0" i="0" kern="1200" dirty="0" err="1">
                <a:solidFill>
                  <a:schemeClr val="tx1"/>
                </a:solidFill>
                <a:effectLst/>
                <a:latin typeface="+mn-lt"/>
                <a:ea typeface="+mn-ea"/>
                <a:cs typeface="+mn-cs"/>
              </a:rPr>
              <a:t>rnaseq.uoregon.edu</a:t>
            </a:r>
            <a:r>
              <a:rPr lang="en-NZ" sz="1200" b="0" i="0" kern="1200" dirty="0">
                <a:solidFill>
                  <a:schemeClr val="tx1"/>
                </a:solidFill>
                <a:effectLst/>
                <a:latin typeface="+mn-lt"/>
                <a:ea typeface="+mn-ea"/>
                <a:cs typeface="+mn-cs"/>
              </a:rPr>
              <a:t>/#exp-design</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2-The reference genome and transcriptome of the limestone langur, </a:t>
            </a:r>
            <a:r>
              <a:rPr lang="en-NZ" sz="1200" b="0" i="0" kern="1200" dirty="0" err="1">
                <a:solidFill>
                  <a:schemeClr val="tx1"/>
                </a:solidFill>
                <a:effectLst/>
                <a:latin typeface="+mn-lt"/>
                <a:ea typeface="+mn-ea"/>
                <a:cs typeface="+mn-cs"/>
              </a:rPr>
              <a:t>Trachypithecus</a:t>
            </a:r>
            <a:r>
              <a:rPr lang="en-NZ" sz="1200" b="0" i="0" kern="1200" dirty="0">
                <a:solidFill>
                  <a:schemeClr val="tx1"/>
                </a:solidFill>
                <a:effectLst/>
                <a:latin typeface="+mn-lt"/>
                <a:ea typeface="+mn-ea"/>
                <a:cs typeface="+mn-cs"/>
              </a:rPr>
              <a:t> leucocephalus, reveal expansion of genes related to alkali tolerance</a:t>
            </a:r>
          </a:p>
          <a:p>
            <a:r>
              <a:rPr lang="en-NZ" sz="1200" b="0" i="0" kern="1200" dirty="0">
                <a:solidFill>
                  <a:schemeClr val="tx1"/>
                </a:solidFill>
                <a:effectLst/>
                <a:latin typeface="+mn-lt"/>
                <a:ea typeface="+mn-ea"/>
                <a:cs typeface="+mn-cs"/>
              </a:rPr>
              <a:t>BMC Biol. 2021 Apr 8;19(1):67.</a:t>
            </a:r>
          </a:p>
          <a:p>
            <a:endParaRPr lang="en-US" dirty="0"/>
          </a:p>
        </p:txBody>
      </p:sp>
    </p:spTree>
    <p:extLst>
      <p:ext uri="{BB962C8B-B14F-4D97-AF65-F5344CB8AC3E}">
        <p14:creationId xmlns:p14="http://schemas.microsoft.com/office/powerpoint/2010/main" val="3146420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and figure:</a:t>
            </a:r>
          </a:p>
          <a:p>
            <a:r>
              <a:rPr lang="en-US" dirty="0"/>
              <a:t>https://</a:t>
            </a:r>
            <a:r>
              <a:rPr lang="en-US" dirty="0" err="1"/>
              <a:t>hbctraining.github.io</a:t>
            </a:r>
            <a:r>
              <a:rPr lang="en-US" dirty="0"/>
              <a:t>/Intro-to-rnaseq-hpc-O2/lessons/05_counting_reads.html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www.biostars.org</a:t>
            </a:r>
            <a:r>
              <a:rPr lang="en-US" dirty="0"/>
              <a:t>/p/212594/</a:t>
            </a:r>
          </a:p>
          <a:p>
            <a:endParaRPr lang="en-US" dirty="0"/>
          </a:p>
          <a:p>
            <a:endParaRPr lang="en-US" dirty="0"/>
          </a:p>
          <a:p>
            <a:r>
              <a:rPr lang="en-US" dirty="0"/>
              <a:t>Script:</a:t>
            </a:r>
          </a:p>
          <a:p>
            <a:r>
              <a:rPr lang="en-US" dirty="0"/>
              <a:t>-Mapping can be done to single or multiple location</a:t>
            </a:r>
          </a:p>
          <a:p>
            <a:r>
              <a:rPr lang="en-US" dirty="0"/>
              <a:t>-Single location- total read count = sum of reads associated with each exon that belongs to that gene</a:t>
            </a:r>
          </a:p>
          <a:p>
            <a:r>
              <a:rPr lang="en-US" dirty="0"/>
              <a:t>-Multimapping- Overcounting the number or reads- issues with normalization</a:t>
            </a:r>
          </a:p>
          <a:p>
            <a:r>
              <a:rPr lang="en-US" dirty="0"/>
              <a:t>-You need SAM/BAM files and GTF (general transfer file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-Genome index: </a:t>
            </a:r>
            <a:r>
              <a:rPr lang="en-NZ" sz="1200" b="0" i="0" kern="1200" dirty="0">
                <a:solidFill>
                  <a:schemeClr val="tx1"/>
                </a:solidFill>
                <a:effectLst/>
                <a:latin typeface="+mn-lt"/>
                <a:ea typeface="+mn-ea"/>
                <a:cs typeface="+mn-cs"/>
              </a:rPr>
              <a:t>Indexing a genome can be explained similar to indexing a book. Indices allow the aligner to narrow down the potential origin of a query sequence within the genome, saving both time and memory.</a:t>
            </a:r>
            <a:endParaRPr lang="en-US" dirty="0"/>
          </a:p>
          <a:p>
            <a:endParaRPr lang="en-US" dirty="0"/>
          </a:p>
        </p:txBody>
      </p:sp>
    </p:spTree>
    <p:extLst>
      <p:ext uri="{BB962C8B-B14F-4D97-AF65-F5344CB8AC3E}">
        <p14:creationId xmlns:p14="http://schemas.microsoft.com/office/powerpoint/2010/main" val="998362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.bam file, .bai file, reference genome</a:t>
            </a:r>
          </a:p>
        </p:txBody>
      </p:sp>
    </p:spTree>
    <p:extLst>
      <p:ext uri="{BB962C8B-B14F-4D97-AF65-F5344CB8AC3E}">
        <p14:creationId xmlns:p14="http://schemas.microsoft.com/office/powerpoint/2010/main" val="2932387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796337c43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796337c43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p>
          <a:p>
            <a:r>
              <a:rPr lang="en-US" dirty="0"/>
              <a:t>https://</a:t>
            </a:r>
            <a:r>
              <a:rPr lang="en-US" dirty="0" err="1"/>
              <a:t>hbctraining.github.io</a:t>
            </a:r>
            <a:r>
              <a:rPr lang="en-US" dirty="0"/>
              <a:t>/Intro-to-</a:t>
            </a:r>
            <a:r>
              <a:rPr lang="en-US" dirty="0" err="1"/>
              <a:t>rnaseq</a:t>
            </a:r>
            <a:r>
              <a:rPr lang="en-US" dirty="0"/>
              <a:t>-</a:t>
            </a:r>
            <a:r>
              <a:rPr lang="en-US" dirty="0" err="1"/>
              <a:t>hpc</a:t>
            </a:r>
            <a:r>
              <a:rPr lang="en-US" dirty="0"/>
              <a:t>-salmon/lessons/</a:t>
            </a:r>
            <a:r>
              <a:rPr lang="en-US" dirty="0" err="1"/>
              <a:t>qc_fastqc_assessment.html</a:t>
            </a:r>
            <a:endParaRPr lang="en-US" dirty="0"/>
          </a:p>
        </p:txBody>
      </p:sp>
    </p:spTree>
    <p:extLst>
      <p:ext uri="{BB962C8B-B14F-4D97-AF65-F5344CB8AC3E}">
        <p14:creationId xmlns:p14="http://schemas.microsoft.com/office/powerpoint/2010/main" val="762962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p>
          <a:p>
            <a:r>
              <a:rPr lang="en-US" dirty="0"/>
              <a:t>https://</a:t>
            </a:r>
            <a:r>
              <a:rPr lang="en-US" dirty="0" err="1"/>
              <a:t>hbctraining.github.io</a:t>
            </a:r>
            <a:r>
              <a:rPr lang="en-US" dirty="0"/>
              <a:t>/Intro-to-</a:t>
            </a:r>
            <a:r>
              <a:rPr lang="en-US" dirty="0" err="1"/>
              <a:t>rnaseq</a:t>
            </a:r>
            <a:r>
              <a:rPr lang="en-US" dirty="0"/>
              <a:t>-</a:t>
            </a:r>
            <a:r>
              <a:rPr lang="en-US" dirty="0" err="1"/>
              <a:t>hpc</a:t>
            </a:r>
            <a:r>
              <a:rPr lang="en-US" dirty="0"/>
              <a:t>-salmon/lessons/</a:t>
            </a:r>
            <a:r>
              <a:rPr lang="en-US" dirty="0" err="1"/>
              <a:t>qc_fastqc_assessment.html</a:t>
            </a:r>
            <a:endParaRPr lang="en-US" dirty="0"/>
          </a:p>
          <a:p>
            <a:r>
              <a:rPr lang="en-US" dirty="0"/>
              <a:t>https://</a:t>
            </a:r>
            <a:r>
              <a:rPr lang="en-US" dirty="0" err="1"/>
              <a:t>www.bioinformatics.babraham.ac.uk</a:t>
            </a:r>
            <a:r>
              <a:rPr lang="en-US" dirty="0"/>
              <a:t>/projects/</a:t>
            </a:r>
            <a:r>
              <a:rPr lang="en-US" dirty="0" err="1"/>
              <a:t>fastqc</a:t>
            </a:r>
            <a:r>
              <a:rPr lang="en-US" dirty="0"/>
              <a:t>/Help/3%20Analysis%20Modules/6%20Per%20Base%20N%20Content.html</a:t>
            </a:r>
          </a:p>
          <a:p>
            <a:r>
              <a:rPr lang="en-US" dirty="0"/>
              <a:t>https://</a:t>
            </a:r>
            <a:r>
              <a:rPr lang="en-US" dirty="0" err="1"/>
              <a:t>www.bioinformatics.babraham.ac.uk</a:t>
            </a:r>
            <a:r>
              <a:rPr lang="en-US" dirty="0"/>
              <a:t>/projects/</a:t>
            </a:r>
            <a:r>
              <a:rPr lang="en-US" dirty="0" err="1"/>
              <a:t>fastqc</a:t>
            </a:r>
            <a:r>
              <a:rPr lang="en-US" dirty="0"/>
              <a:t>/Help/3%20Analysis%20Modules/7%20Sequence%20Length%20Distribution.html</a:t>
            </a:r>
          </a:p>
        </p:txBody>
      </p:sp>
    </p:spTree>
    <p:extLst>
      <p:ext uri="{BB962C8B-B14F-4D97-AF65-F5344CB8AC3E}">
        <p14:creationId xmlns:p14="http://schemas.microsoft.com/office/powerpoint/2010/main" val="1755879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p>
          <a:p>
            <a:r>
              <a:rPr lang="en-US" dirty="0"/>
              <a:t>https://</a:t>
            </a:r>
            <a:r>
              <a:rPr lang="en-US" dirty="0" err="1"/>
              <a:t>hbctraining.github.io</a:t>
            </a:r>
            <a:r>
              <a:rPr lang="en-US" dirty="0"/>
              <a:t>/Intro-to-</a:t>
            </a:r>
            <a:r>
              <a:rPr lang="en-US" dirty="0" err="1"/>
              <a:t>rnaseq</a:t>
            </a:r>
            <a:r>
              <a:rPr lang="en-US" dirty="0"/>
              <a:t>-</a:t>
            </a:r>
            <a:r>
              <a:rPr lang="en-US" dirty="0" err="1"/>
              <a:t>hpc</a:t>
            </a:r>
            <a:r>
              <a:rPr lang="en-US" dirty="0"/>
              <a:t>-salmon/lessons/</a:t>
            </a:r>
            <a:r>
              <a:rPr lang="en-US" dirty="0" err="1"/>
              <a:t>qc_fastqc_assessment.html</a:t>
            </a:r>
            <a:endParaRPr lang="en-US" dirty="0"/>
          </a:p>
          <a:p>
            <a:r>
              <a:rPr lang="en-US" dirty="0"/>
              <a:t>https://</a:t>
            </a:r>
            <a:r>
              <a:rPr lang="en-US" dirty="0" err="1"/>
              <a:t>www.bioinformatics.babraham.ac.uk</a:t>
            </a:r>
            <a:r>
              <a:rPr lang="en-US" dirty="0"/>
              <a:t>/projects/</a:t>
            </a:r>
            <a:r>
              <a:rPr lang="en-US" dirty="0" err="1"/>
              <a:t>fastqc</a:t>
            </a:r>
            <a:r>
              <a:rPr lang="en-US" dirty="0"/>
              <a:t>/Help/3%20Analysis%20Modules/6%20Per%20Base%20N%20Content.html</a:t>
            </a:r>
          </a:p>
          <a:p>
            <a:r>
              <a:rPr lang="en-US" dirty="0"/>
              <a:t>https://</a:t>
            </a:r>
            <a:r>
              <a:rPr lang="en-US" dirty="0" err="1"/>
              <a:t>www.bioinformatics.babraham.ac.uk</a:t>
            </a:r>
            <a:r>
              <a:rPr lang="en-US" dirty="0"/>
              <a:t>/projects/</a:t>
            </a:r>
            <a:r>
              <a:rPr lang="en-US" dirty="0" err="1"/>
              <a:t>fastqc</a:t>
            </a:r>
            <a:r>
              <a:rPr lang="en-US" dirty="0"/>
              <a:t>/Help/3%20Analysis%20Modules/8%20Duplicate%20Sequences.html</a:t>
            </a:r>
          </a:p>
        </p:txBody>
      </p:sp>
    </p:spTree>
    <p:extLst>
      <p:ext uri="{BB962C8B-B14F-4D97-AF65-F5344CB8AC3E}">
        <p14:creationId xmlns:p14="http://schemas.microsoft.com/office/powerpoint/2010/main" val="3255172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https://</a:t>
            </a:r>
            <a:r>
              <a:rPr lang="en-US" dirty="0" err="1"/>
              <a:t>www.youtube.com</a:t>
            </a:r>
            <a:r>
              <a:rPr lang="en-US" dirty="0"/>
              <a:t>/</a:t>
            </a:r>
            <a:r>
              <a:rPr lang="en-US" dirty="0" err="1"/>
              <a:t>watch?v</a:t>
            </a:r>
            <a:r>
              <a:rPr lang="en-US" dirty="0"/>
              <a:t>=oIJaA6h2bFM</a:t>
            </a:r>
          </a:p>
          <a:p>
            <a:endParaRPr lang="en-US" dirty="0"/>
          </a:p>
          <a:p>
            <a:r>
              <a:rPr lang="en-US" dirty="0"/>
              <a:t>Script:</a:t>
            </a:r>
          </a:p>
          <a:p>
            <a:r>
              <a:rPr lang="en-NZ" dirty="0"/>
              <a:t>-The nucleotide order of each fragment is revealed through PCR with fluorophore-labelled nucleotides</a:t>
            </a:r>
          </a:p>
          <a:p>
            <a:r>
              <a:rPr lang="en-NZ" sz="1200" b="0" i="0" kern="1200" dirty="0">
                <a:solidFill>
                  <a:schemeClr val="tx1"/>
                </a:solidFill>
                <a:effectLst/>
                <a:latin typeface="+mn-lt"/>
                <a:ea typeface="+mn-ea"/>
                <a:cs typeface="+mn-cs"/>
              </a:rPr>
              <a:t>-Each nucleotide contains a fluorescent tag and a reversible terminator that blocks incorporation of the next base</a:t>
            </a:r>
          </a:p>
          <a:p>
            <a:r>
              <a:rPr lang="en-NZ" sz="1200" b="0" i="0" kern="1200" dirty="0">
                <a:solidFill>
                  <a:schemeClr val="tx1"/>
                </a:solidFill>
                <a:effectLst/>
                <a:latin typeface="+mn-lt"/>
                <a:ea typeface="+mn-ea"/>
                <a:cs typeface="+mn-cs"/>
              </a:rPr>
              <a:t>-The fluorescent signal indicates which nucleotide has been added, and the terminator is cleaved so the next base can bind.</a:t>
            </a: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-Images are taken after each round of nucleotide incorporation and bases are identified based on the recorded excitation spectra</a:t>
            </a: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-Previously 4 channel, now 2 channel </a:t>
            </a: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-After reading the forward DNA strand, the reads are washed away, and the process repeats for the reverse strand. This method is called paired-end sequencing.</a:t>
            </a:r>
          </a:p>
          <a:p>
            <a:endParaRPr lang="en-US" dirty="0"/>
          </a:p>
          <a:p>
            <a:endParaRPr lang="en-US" dirty="0"/>
          </a:p>
          <a:p>
            <a:r>
              <a:rPr lang="en-US" dirty="0"/>
              <a:t>Information:</a:t>
            </a:r>
          </a:p>
          <a:p>
            <a:r>
              <a:rPr lang="en-US" dirty="0"/>
              <a:t>https://</a:t>
            </a:r>
            <a:r>
              <a:rPr lang="en-US" dirty="0" err="1"/>
              <a:t>bitesizebio.com</a:t>
            </a:r>
            <a:r>
              <a:rPr lang="en-US" dirty="0"/>
              <a:t>/13546/sequencing-by-synthesis-explaining-the-illumina-sequencing-technology/</a:t>
            </a:r>
          </a:p>
          <a:p>
            <a:r>
              <a:rPr lang="en-NZ" sz="1200" b="0" i="0" kern="1200" dirty="0">
                <a:solidFill>
                  <a:schemeClr val="tx1"/>
                </a:solidFill>
                <a:effectLst/>
                <a:latin typeface="+mn-lt"/>
                <a:ea typeface="+mn-ea"/>
                <a:cs typeface="+mn-cs"/>
              </a:rPr>
              <a:t>The </a:t>
            </a:r>
            <a:r>
              <a:rPr lang="en-NZ" sz="1200" b="0" i="0" kern="1200" dirty="0" err="1">
                <a:solidFill>
                  <a:schemeClr val="tx1"/>
                </a:solidFill>
                <a:effectLst/>
                <a:latin typeface="+mn-lt"/>
                <a:ea typeface="+mn-ea"/>
                <a:cs typeface="+mn-cs"/>
              </a:rPr>
              <a:t>Solexa</a:t>
            </a:r>
            <a:r>
              <a:rPr lang="en-NZ" sz="1200" b="0" i="0" kern="1200" dirty="0">
                <a:solidFill>
                  <a:schemeClr val="tx1"/>
                </a:solidFill>
                <a:effectLst/>
                <a:latin typeface="+mn-lt"/>
                <a:ea typeface="+mn-ea"/>
                <a:cs typeface="+mn-cs"/>
              </a:rPr>
              <a:t>/Illumina sequencing method is similar to Sanger sequencing, but it uses modified dNTPs containing a terminator which blocks further polymerization- so only a single base can be added by a polymerase enzyme to each growing DNA copy strand. The sequencing reaction is conducted simultaneously on a very large number (many millions in fact) of different template molecules spread out on a solid surface. The terminator also contains a fluorescent label, which can be detected by a camera. Only a single fluorescent </a:t>
            </a:r>
            <a:r>
              <a:rPr lang="en-NZ" sz="1200" b="0" i="0" kern="1200" dirty="0" err="1">
                <a:solidFill>
                  <a:schemeClr val="tx1"/>
                </a:solidFill>
                <a:effectLst/>
                <a:latin typeface="+mn-lt"/>
                <a:ea typeface="+mn-ea"/>
                <a:cs typeface="+mn-cs"/>
              </a:rPr>
              <a:t>color</a:t>
            </a:r>
            <a:r>
              <a:rPr lang="en-NZ" sz="1200" b="0" i="0" kern="1200" dirty="0">
                <a:solidFill>
                  <a:schemeClr val="tx1"/>
                </a:solidFill>
                <a:effectLst/>
                <a:latin typeface="+mn-lt"/>
                <a:ea typeface="+mn-ea"/>
                <a:cs typeface="+mn-cs"/>
              </a:rPr>
              <a:t> is used, so each of the four bases must be added in a separate cycle of DNA synthesis and imaging. Following the addition of the four dNTPs to the templates, the images are recorded and the terminators are removed. This chemistry is called “reversible terminators”. Finally, another four cycles of dNTP additions are initiated. Since single bases are added to all templates in a uniform fashion, the sequencing process produces a set of DNA sequence reads of uniform length.</a:t>
            </a:r>
            <a:endParaRPr lang="en-US" dirty="0"/>
          </a:p>
          <a:p>
            <a:endParaRPr lang="en-US" dirty="0"/>
          </a:p>
          <a:p>
            <a:r>
              <a:rPr lang="en-US" dirty="0"/>
              <a:t>http://data-science-</a:t>
            </a:r>
            <a:r>
              <a:rPr lang="en-US" dirty="0" err="1"/>
              <a:t>sequencing.github.io</a:t>
            </a:r>
            <a:r>
              <a:rPr lang="en-US" dirty="0"/>
              <a:t>/Win2018/lectures/lecture2/#</a:t>
            </a:r>
            <a:r>
              <a:rPr lang="en-US" dirty="0" err="1"/>
              <a:t>illumina</a:t>
            </a:r>
            <a:endParaRPr lang="en-US" dirty="0"/>
          </a:p>
          <a:p>
            <a:r>
              <a:rPr lang="en-NZ" sz="1200" b="0" i="0" kern="1200" dirty="0">
                <a:solidFill>
                  <a:schemeClr val="tx1"/>
                </a:solidFill>
                <a:effectLst/>
                <a:latin typeface="+mn-lt"/>
                <a:ea typeface="+mn-ea"/>
                <a:cs typeface="+mn-cs"/>
              </a:rPr>
              <a:t>DNA polymerase naturally uses dNTPs to synthesize a new strand. The synthesis process occurs very quickly, making it hard to make any sort of measurement during synthesis. Sanger overcame this problem by figuring out a way to terminate synthesis using a modified version of dNTPs called </a:t>
            </a:r>
            <a:r>
              <a:rPr lang="en-NZ" sz="1200" b="0" i="1" kern="1200" dirty="0" err="1">
                <a:solidFill>
                  <a:schemeClr val="tx1"/>
                </a:solidFill>
                <a:effectLst/>
                <a:latin typeface="+mn-lt"/>
                <a:ea typeface="+mn-ea"/>
                <a:cs typeface="+mn-cs"/>
              </a:rPr>
              <a:t>ddNTPs</a:t>
            </a:r>
            <a:r>
              <a:rPr lang="en-NZ" sz="1200" b="0" i="0" kern="1200" dirty="0">
                <a:solidFill>
                  <a:schemeClr val="tx1"/>
                </a:solidFill>
                <a:effectLst/>
                <a:latin typeface="+mn-lt"/>
                <a:ea typeface="+mn-ea"/>
                <a:cs typeface="+mn-cs"/>
              </a:rPr>
              <a:t> (</a:t>
            </a:r>
            <a:r>
              <a:rPr lang="en-NZ" sz="1200" b="0" i="0" kern="1200" dirty="0" err="1">
                <a:solidFill>
                  <a:schemeClr val="tx1"/>
                </a:solidFill>
                <a:effectLst/>
                <a:latin typeface="+mn-lt"/>
                <a:ea typeface="+mn-ea"/>
                <a:cs typeface="+mn-cs"/>
              </a:rPr>
              <a:t>dideoxynucleotide</a:t>
            </a:r>
            <a:r>
              <a:rPr lang="en-NZ" sz="1200" b="0" i="0" kern="1200" dirty="0">
                <a:solidFill>
                  <a:schemeClr val="tx1"/>
                </a:solidFill>
                <a:effectLst/>
                <a:latin typeface="+mn-lt"/>
                <a:ea typeface="+mn-ea"/>
                <a:cs typeface="+mn-cs"/>
              </a:rPr>
              <a:t> triphosphates). DNA polymerase can attach a </a:t>
            </a:r>
            <a:r>
              <a:rPr lang="en-NZ" sz="1200" b="0" i="0" kern="1200" dirty="0" err="1">
                <a:solidFill>
                  <a:schemeClr val="tx1"/>
                </a:solidFill>
                <a:effectLst/>
                <a:latin typeface="+mn-lt"/>
                <a:ea typeface="+mn-ea"/>
                <a:cs typeface="+mn-cs"/>
              </a:rPr>
              <a:t>ddNTP</a:t>
            </a:r>
            <a:r>
              <a:rPr lang="en-NZ" sz="1200" b="0" i="0" kern="1200" dirty="0">
                <a:solidFill>
                  <a:schemeClr val="tx1"/>
                </a:solidFill>
                <a:effectLst/>
                <a:latin typeface="+mn-lt"/>
                <a:ea typeface="+mn-ea"/>
                <a:cs typeface="+mn-cs"/>
              </a:rPr>
              <a:t> to the sequence just like with dNTPs, but it cannot attach anything to the </a:t>
            </a:r>
            <a:r>
              <a:rPr lang="en-NZ" sz="1200" b="0" i="0" kern="1200" dirty="0" err="1">
                <a:solidFill>
                  <a:schemeClr val="tx1"/>
                </a:solidFill>
                <a:effectLst/>
                <a:latin typeface="+mn-lt"/>
                <a:ea typeface="+mn-ea"/>
                <a:cs typeface="+mn-cs"/>
              </a:rPr>
              <a:t>ddNTP</a:t>
            </a:r>
            <a:r>
              <a:rPr lang="en-NZ" sz="1200" b="0" i="0" kern="1200" dirty="0">
                <a:solidFill>
                  <a:schemeClr val="tx1"/>
                </a:solidFill>
                <a:effectLst/>
                <a:latin typeface="+mn-lt"/>
                <a:ea typeface="+mn-ea"/>
                <a:cs typeface="+mn-cs"/>
              </a:rPr>
              <a:t>. In other words, the attachment of a </a:t>
            </a:r>
            <a:r>
              <a:rPr lang="en-NZ" sz="1200" b="0" i="0" kern="1200" dirty="0" err="1">
                <a:solidFill>
                  <a:schemeClr val="tx1"/>
                </a:solidFill>
                <a:effectLst/>
                <a:latin typeface="+mn-lt"/>
                <a:ea typeface="+mn-ea"/>
                <a:cs typeface="+mn-cs"/>
              </a:rPr>
              <a:t>ddNTP</a:t>
            </a:r>
            <a:r>
              <a:rPr lang="en-NZ" sz="1200" b="0" i="0" kern="1200" dirty="0">
                <a:solidFill>
                  <a:schemeClr val="tx1"/>
                </a:solidFill>
                <a:effectLst/>
                <a:latin typeface="+mn-lt"/>
                <a:ea typeface="+mn-ea"/>
                <a:cs typeface="+mn-cs"/>
              </a:rPr>
              <a:t> halts the replication of the DNA molecule.</a:t>
            </a:r>
            <a:endParaRPr lang="en-US" dirty="0"/>
          </a:p>
        </p:txBody>
      </p:sp>
    </p:spTree>
    <p:extLst>
      <p:ext uri="{BB962C8B-B14F-4D97-AF65-F5344CB8AC3E}">
        <p14:creationId xmlns:p14="http://schemas.microsoft.com/office/powerpoint/2010/main" val="1372261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rgbClr val="333333"/>
                </a:solidFill>
                <a:latin typeface="Arial" panose="020B0604020202020204" pitchFamily="34" charset="0"/>
                <a:cs typeface="Arial" panose="020B0604020202020204" pitchFamily="34" charset="0"/>
              </a:rPr>
              <a:t>https://</a:t>
            </a:r>
            <a:r>
              <a:rPr lang="en-US" dirty="0" err="1">
                <a:solidFill>
                  <a:srgbClr val="333333"/>
                </a:solidFill>
                <a:latin typeface="Arial" panose="020B0604020202020204" pitchFamily="34" charset="0"/>
                <a:cs typeface="Arial" panose="020B0604020202020204" pitchFamily="34" charset="0"/>
              </a:rPr>
              <a:t>www.ecseq.com</a:t>
            </a:r>
            <a:r>
              <a:rPr lang="en-US" dirty="0">
                <a:solidFill>
                  <a:srgbClr val="333333"/>
                </a:solidFill>
                <a:latin typeface="Arial" panose="020B0604020202020204" pitchFamily="34" charset="0"/>
                <a:cs typeface="Arial" panose="020B0604020202020204" pitchFamily="34" charset="0"/>
              </a:rPr>
              <a:t>/support/</a:t>
            </a:r>
            <a:r>
              <a:rPr lang="en-US" dirty="0" err="1">
                <a:solidFill>
                  <a:srgbClr val="333333"/>
                </a:solidFill>
                <a:latin typeface="Arial" panose="020B0604020202020204" pitchFamily="34" charset="0"/>
                <a:cs typeface="Arial" panose="020B0604020202020204" pitchFamily="34" charset="0"/>
              </a:rPr>
              <a:t>ngs</a:t>
            </a:r>
            <a:r>
              <a:rPr lang="en-US" dirty="0">
                <a:solidFill>
                  <a:srgbClr val="333333"/>
                </a:solidFill>
                <a:latin typeface="Arial" panose="020B0604020202020204" pitchFamily="34" charset="0"/>
                <a:cs typeface="Arial" panose="020B0604020202020204" pitchFamily="34" charset="0"/>
              </a:rPr>
              <a:t>/</a:t>
            </a:r>
            <a:r>
              <a:rPr lang="en-US" dirty="0" err="1">
                <a:solidFill>
                  <a:srgbClr val="333333"/>
                </a:solidFill>
                <a:latin typeface="Arial" panose="020B0604020202020204" pitchFamily="34" charset="0"/>
                <a:cs typeface="Arial" panose="020B0604020202020204" pitchFamily="34" charset="0"/>
              </a:rPr>
              <a:t>do_you_have_two_colors_or_four_colors_in_Illumina</a:t>
            </a:r>
            <a:endParaRPr lang="en-US" dirty="0">
              <a:solidFill>
                <a:srgbClr val="33333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72365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b74d6d434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b74d6d434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Information and Figures:</a:t>
            </a:r>
          </a:p>
          <a:p>
            <a:pPr marL="0" lvl="0" indent="0" algn="l" rtl="0">
              <a:spcBef>
                <a:spcPts val="0"/>
              </a:spcBef>
              <a:spcAft>
                <a:spcPts val="0"/>
              </a:spcAft>
              <a:buNone/>
            </a:pPr>
            <a:r>
              <a:rPr lang="en-NZ" dirty="0"/>
              <a:t>https://</a:t>
            </a:r>
            <a:r>
              <a:rPr lang="en-NZ" dirty="0" err="1"/>
              <a:t>www.nature.com</a:t>
            </a:r>
            <a:r>
              <a:rPr lang="en-NZ" dirty="0"/>
              <a:t>/articles/s41576-019-0150-2?proof=t</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The Illumina workflow (left panel): after library preparation, individual cDNA molecules are clustered on a </a:t>
            </a:r>
            <a:r>
              <a:rPr lang="en" dirty="0" err="1"/>
              <a:t>flowcell</a:t>
            </a:r>
            <a:r>
              <a:rPr lang="en" dirty="0"/>
              <a:t> for sequencing by synthesis using 3΄ blocked fluorescently labelled nucleotides. In each round of sequencing, the growing DNA strand is imaged to detect which of the four fluorophores has been incorporated, and reads of 50–500 bp can be generated.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Pacific Biosciences workflow (middle panel): after library preparation, individual molecules are loaded into a sequencing chip, where they bind to a polymerase immobilized at the bottom of a </a:t>
            </a:r>
            <a:r>
              <a:rPr lang="en" dirty="0" err="1"/>
              <a:t>nanowell</a:t>
            </a:r>
            <a:r>
              <a:rPr lang="en" dirty="0"/>
              <a:t>. As each of the fluorescently labelled nucleotides is incorporated into the growing strand, they fluoresce and are detected, and reads of up to 50 kb can be generated.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Oxford Nanopore workflow (right panel): after library preparation, individual molecules are loaded into a </a:t>
            </a:r>
            <a:r>
              <a:rPr lang="en" dirty="0" err="1"/>
              <a:t>flowcell</a:t>
            </a:r>
            <a:r>
              <a:rPr lang="en" dirty="0"/>
              <a:t>, where motor proteins, which are attached during adaptor ligation, dock with nanopores. The motor protein controls the translocation of the RNA strand through the nanopore, causing a change in current that is processed to generate sequencing reads of 1–10 kb. </a:t>
            </a:r>
            <a:endParaRPr dirty="0"/>
          </a:p>
        </p:txBody>
      </p:sp>
    </p:spTree>
    <p:extLst>
      <p:ext uri="{BB962C8B-B14F-4D97-AF65-F5344CB8AC3E}">
        <p14:creationId xmlns:p14="http://schemas.microsoft.com/office/powerpoint/2010/main" val="4271940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74d6d434c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74d6d434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Over 90% of human genes (gene n) are alternatively spliced to form two or more distinct and expressed isoforms (transcripts x and y).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complexity of information captured increases from short-read cDNA sequencing, where isoform detection can be compromised by reads that cannot be mapped unambiguously, to long-read methods that directly sequence isoforms. In short-read cDNA sequencing, a significant proportion of reads map ambiguously when an exon is shared between isoforms; reads that span exon–exon junctions can be used to improve the isoform analysis but can also be mapped ambiguously when a junction is shared between isoforms. These issues complicate analysis and the interpretation of results. Long-read cDNA methods can generate full-length isoform reads that remove, or substantially reduce, these artefacts and improve differential isoform expression analysis. However, these methods rely on cDNA conversion, which removes information about RNA base modifications and can only make crude estimates of polyadenylation (poly(A)) tail length. Direct RNA-seq enables full-length isoform analysis, base modification detection (such as N6-methyladenosine (m6 A)) and poly(A) tail length estimation.</a:t>
            </a:r>
            <a:endParaRPr/>
          </a:p>
        </p:txBody>
      </p:sp>
    </p:spTree>
    <p:extLst>
      <p:ext uri="{BB962C8B-B14F-4D97-AF65-F5344CB8AC3E}">
        <p14:creationId xmlns:p14="http://schemas.microsoft.com/office/powerpoint/2010/main" val="2400198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a:t>
            </a:r>
          </a:p>
          <a:p>
            <a:r>
              <a:rPr lang="en-US" dirty="0" err="1"/>
              <a:t>Biorender</a:t>
            </a:r>
            <a:endParaRPr lang="en-US" dirty="0"/>
          </a:p>
          <a:p>
            <a:r>
              <a:rPr lang="en-US" dirty="0"/>
              <a:t>https://</a:t>
            </a:r>
            <a:r>
              <a:rPr lang="en-US" dirty="0" err="1"/>
              <a:t>www.thermofisher.com</a:t>
            </a:r>
            <a:r>
              <a:rPr lang="en-US" dirty="0"/>
              <a:t>/us/</a:t>
            </a:r>
            <a:r>
              <a:rPr lang="en-US" dirty="0" err="1"/>
              <a:t>en</a:t>
            </a:r>
            <a:r>
              <a:rPr lang="en-US" dirty="0"/>
              <a:t>/home/life-science/</a:t>
            </a:r>
            <a:r>
              <a:rPr lang="en-US" dirty="0" err="1"/>
              <a:t>dna</a:t>
            </a:r>
            <a:r>
              <a:rPr lang="en-US" dirty="0"/>
              <a:t>-</a:t>
            </a:r>
            <a:r>
              <a:rPr lang="en-US" dirty="0" err="1"/>
              <a:t>rna</a:t>
            </a:r>
            <a:r>
              <a:rPr lang="en-US" dirty="0"/>
              <a:t>-purification-analysis/</a:t>
            </a:r>
            <a:r>
              <a:rPr lang="en-US" dirty="0" err="1"/>
              <a:t>rna</a:t>
            </a:r>
            <a:r>
              <a:rPr lang="en-US" dirty="0"/>
              <a:t>-extraction/</a:t>
            </a:r>
            <a:r>
              <a:rPr lang="en-US" dirty="0" err="1"/>
              <a:t>rna</a:t>
            </a:r>
            <a:r>
              <a:rPr lang="en-US" dirty="0"/>
              <a:t>-applications/ribosomal-</a:t>
            </a:r>
            <a:r>
              <a:rPr lang="en-US" dirty="0" err="1"/>
              <a:t>rna</a:t>
            </a:r>
            <a:r>
              <a:rPr lang="en-US" dirty="0"/>
              <a:t>-</a:t>
            </a:r>
            <a:r>
              <a:rPr lang="en-US" dirty="0" err="1"/>
              <a:t>depletion.html</a:t>
            </a:r>
            <a:endParaRPr lang="en-US" dirty="0"/>
          </a:p>
          <a:p>
            <a:endParaRPr lang="en-US" dirty="0"/>
          </a:p>
          <a:p>
            <a:r>
              <a:rPr lang="en-US" dirty="0"/>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www.thermofisher.com</a:t>
            </a:r>
            <a:r>
              <a:rPr lang="en-US" dirty="0"/>
              <a:t>/us/</a:t>
            </a:r>
            <a:r>
              <a:rPr lang="en-US" dirty="0" err="1"/>
              <a:t>en</a:t>
            </a:r>
            <a:r>
              <a:rPr lang="en-US" dirty="0"/>
              <a:t>/home/life-science/sequencing/sequencing-learning-center/next-generation-sequencing-information/</a:t>
            </a:r>
            <a:r>
              <a:rPr lang="en-US" dirty="0" err="1"/>
              <a:t>ngs</a:t>
            </a:r>
            <a:r>
              <a:rPr lang="en-US" dirty="0"/>
              <a:t>-basics/</a:t>
            </a:r>
            <a:r>
              <a:rPr lang="en-US" dirty="0" err="1"/>
              <a:t>rna</a:t>
            </a:r>
            <a:r>
              <a:rPr lang="en-US" dirty="0"/>
              <a:t>-sequencing-</a:t>
            </a:r>
            <a:r>
              <a:rPr lang="en-US" dirty="0" err="1"/>
              <a:t>methods.html</a:t>
            </a:r>
            <a:endParaRPr lang="en-US" dirty="0"/>
          </a:p>
          <a:p>
            <a:r>
              <a:rPr lang="en-US" sz="1200" b="1" dirty="0">
                <a:latin typeface="Arial" panose="020B0604020202020204" pitchFamily="34" charset="0"/>
                <a:cs typeface="Arial" panose="020B0604020202020204" pitchFamily="34" charset="0"/>
              </a:rPr>
              <a:t>Total RNA: </a:t>
            </a:r>
          </a:p>
          <a:p>
            <a:pPr>
              <a:buFontTx/>
              <a:buChar char="-"/>
            </a:pPr>
            <a:r>
              <a:rPr lang="en-NZ" sz="1200" dirty="0">
                <a:latin typeface="Arial" panose="020B0604020202020204" pitchFamily="34" charset="0"/>
                <a:cs typeface="Arial" panose="020B0604020202020204" pitchFamily="34" charset="0"/>
              </a:rPr>
              <a:t>Whole transcriptome analysis </a:t>
            </a:r>
          </a:p>
          <a:p>
            <a:pPr>
              <a:buFontTx/>
              <a:buChar char="-"/>
            </a:pPr>
            <a:r>
              <a:rPr lang="en-NZ" sz="1200" dirty="0">
                <a:latin typeface="Arial" panose="020B0604020202020204" pitchFamily="34" charset="0"/>
                <a:cs typeface="Arial" panose="020B0604020202020204" pitchFamily="34" charset="0"/>
              </a:rPr>
              <a:t>Coding and noncoding RNA </a:t>
            </a:r>
          </a:p>
          <a:p>
            <a:pPr>
              <a:buFontTx/>
              <a:buChar char="-"/>
            </a:pPr>
            <a:r>
              <a:rPr lang="en-NZ" sz="1200" dirty="0">
                <a:latin typeface="Arial" panose="020B0604020202020204" pitchFamily="34" charset="0"/>
                <a:cs typeface="Arial" panose="020B0604020202020204" pitchFamily="34" charset="0"/>
              </a:rPr>
              <a:t>Potential inefficiencies and bias due to different sequencing lengths</a:t>
            </a:r>
          </a:p>
          <a:p>
            <a:pPr>
              <a:buFontTx/>
              <a:buChar char="-"/>
            </a:pPr>
            <a:endParaRPr lang="en-NZ" sz="1200" dirty="0">
              <a:latin typeface="Arial" panose="020B0604020202020204" pitchFamily="34" charset="0"/>
              <a:cs typeface="Arial" panose="020B0604020202020204" pitchFamily="34" charset="0"/>
            </a:endParaRPr>
          </a:p>
          <a:p>
            <a:r>
              <a:rPr lang="en-NZ" sz="1200" b="1" dirty="0">
                <a:latin typeface="Arial" panose="020B0604020202020204" pitchFamily="34" charset="0"/>
                <a:cs typeface="Arial" panose="020B0604020202020204" pitchFamily="34" charset="0"/>
              </a:rPr>
              <a:t>Targeted RNA: </a:t>
            </a:r>
          </a:p>
          <a:p>
            <a:pPr>
              <a:buFontTx/>
              <a:buChar char="-"/>
            </a:pPr>
            <a:r>
              <a:rPr lang="en-NZ" sz="1200" dirty="0">
                <a:latin typeface="Arial" panose="020B0604020202020204" pitchFamily="34" charset="0"/>
                <a:cs typeface="Arial" panose="020B0604020202020204" pitchFamily="34" charset="0"/>
              </a:rPr>
              <a:t>Sequencing specific transcripts of interest to </a:t>
            </a:r>
            <a:r>
              <a:rPr lang="en-NZ" sz="1200" dirty="0" err="1">
                <a:latin typeface="Arial" panose="020B0604020202020204" pitchFamily="34" charset="0"/>
                <a:cs typeface="Arial" panose="020B0604020202020204" pitchFamily="34" charset="0"/>
              </a:rPr>
              <a:t>analyze</a:t>
            </a:r>
            <a:r>
              <a:rPr lang="en-NZ" sz="1200" dirty="0">
                <a:latin typeface="Arial" panose="020B0604020202020204" pitchFamily="34" charset="0"/>
                <a:cs typeface="Arial" panose="020B0604020202020204" pitchFamily="34" charset="0"/>
              </a:rPr>
              <a:t> specific genes of interest</a:t>
            </a:r>
          </a:p>
          <a:p>
            <a:pPr>
              <a:buFontTx/>
              <a:buChar char="-"/>
            </a:pPr>
            <a:r>
              <a:rPr lang="en-NZ" sz="1200" dirty="0">
                <a:latin typeface="Arial" panose="020B0604020202020204" pitchFamily="34" charset="0"/>
                <a:cs typeface="Arial" panose="020B0604020202020204" pitchFamily="34" charset="0"/>
              </a:rPr>
              <a:t>Degraded samples from FFPE</a:t>
            </a:r>
          </a:p>
          <a:p>
            <a:pPr>
              <a:buFontTx/>
              <a:buChar char="-"/>
            </a:pPr>
            <a:endParaRPr lang="en-NZ" sz="1200" dirty="0">
              <a:latin typeface="Arial" panose="020B0604020202020204" pitchFamily="34" charset="0"/>
              <a:cs typeface="Arial" panose="020B0604020202020204" pitchFamily="34" charset="0"/>
            </a:endParaRPr>
          </a:p>
          <a:p>
            <a:r>
              <a:rPr lang="en-NZ" sz="1200" b="1" dirty="0">
                <a:latin typeface="Arial" panose="020B0604020202020204" pitchFamily="34" charset="0"/>
                <a:cs typeface="Arial" panose="020B0604020202020204" pitchFamily="34" charset="0"/>
              </a:rPr>
              <a:t>mRNA: </a:t>
            </a:r>
          </a:p>
          <a:p>
            <a:pPr>
              <a:buFontTx/>
              <a:buChar char="-"/>
            </a:pPr>
            <a:r>
              <a:rPr lang="en-NZ" sz="1200" dirty="0">
                <a:latin typeface="Arial" panose="020B0604020202020204" pitchFamily="34" charset="0"/>
                <a:cs typeface="Arial" panose="020B0604020202020204" pitchFamily="34" charset="0"/>
              </a:rPr>
              <a:t>Poly(A) selection to sequence all messenger RNA for gene expression analysis</a:t>
            </a:r>
          </a:p>
          <a:p>
            <a:pPr>
              <a:buFontTx/>
              <a:buChar char="-"/>
            </a:pPr>
            <a:r>
              <a:rPr lang="en-NZ" sz="1200" dirty="0">
                <a:latin typeface="Arial" panose="020B0604020202020204" pitchFamily="34" charset="0"/>
                <a:cs typeface="Arial" panose="020B0604020202020204" pitchFamily="34" charset="0"/>
              </a:rPr>
              <a:t>Identify novel and known content</a:t>
            </a:r>
          </a:p>
          <a:p>
            <a:pPr>
              <a:buFontTx/>
              <a:buChar char="-"/>
            </a:pPr>
            <a:endParaRPr lang="en-NZ" sz="1200" dirty="0">
              <a:latin typeface="Arial" panose="020B0604020202020204" pitchFamily="34" charset="0"/>
              <a:cs typeface="Arial" panose="020B0604020202020204" pitchFamily="34" charset="0"/>
            </a:endParaRPr>
          </a:p>
          <a:p>
            <a:r>
              <a:rPr lang="en-NZ" sz="1200" b="1" dirty="0">
                <a:latin typeface="Arial" panose="020B0604020202020204" pitchFamily="34" charset="0"/>
                <a:cs typeface="Arial" panose="020B0604020202020204" pitchFamily="34" charset="0"/>
              </a:rPr>
              <a:t>Small RNA: </a:t>
            </a:r>
          </a:p>
          <a:p>
            <a:pPr marL="0" indent="0">
              <a:buNone/>
            </a:pPr>
            <a:r>
              <a:rPr lang="en-NZ" sz="1200" dirty="0">
                <a:latin typeface="Arial" panose="020B0604020202020204" pitchFamily="34" charset="0"/>
                <a:cs typeface="Arial" panose="020B0604020202020204" pitchFamily="34" charset="0"/>
              </a:rPr>
              <a:t>- Isolation of small RNA</a:t>
            </a:r>
          </a:p>
          <a:p>
            <a:pPr>
              <a:buFontTx/>
              <a:buChar char="-"/>
            </a:pPr>
            <a:r>
              <a:rPr lang="en-NZ" sz="1200" dirty="0">
                <a:latin typeface="Arial" panose="020B0604020202020204" pitchFamily="34" charset="0"/>
                <a:cs typeface="Arial" panose="020B0604020202020204" pitchFamily="34" charset="0"/>
              </a:rPr>
              <a:t>miRNA, </a:t>
            </a:r>
            <a:r>
              <a:rPr lang="en-NZ" sz="1200" dirty="0" err="1">
                <a:latin typeface="Arial" panose="020B0604020202020204" pitchFamily="34" charset="0"/>
                <a:cs typeface="Arial" panose="020B0604020202020204" pitchFamily="34" charset="0"/>
              </a:rPr>
              <a:t>piRNA</a:t>
            </a:r>
            <a:r>
              <a:rPr lang="en-NZ" sz="1200" dirty="0">
                <a:latin typeface="Arial" panose="020B0604020202020204" pitchFamily="34" charset="0"/>
                <a:cs typeface="Arial" panose="020B0604020202020204" pitchFamily="34" charset="0"/>
              </a:rPr>
              <a:t>, tRNA etc.</a:t>
            </a:r>
          </a:p>
          <a:p>
            <a:pPr>
              <a:buFontTx/>
              <a:buChar char="-"/>
            </a:pPr>
            <a:r>
              <a:rPr lang="en-NZ" sz="1200" dirty="0">
                <a:latin typeface="Arial" panose="020B0604020202020204" pitchFamily="34" charset="0"/>
                <a:cs typeface="Arial" panose="020B0604020202020204" pitchFamily="34" charset="0"/>
              </a:rPr>
              <a:t>Gene regulation </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12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1200" dirty="0">
              <a:latin typeface="Arial" panose="020B0604020202020204" pitchFamily="34" charset="0"/>
              <a:cs typeface="Arial" panose="020B0604020202020204" pitchFamily="34" charset="0"/>
            </a:endParaRPr>
          </a:p>
          <a:p>
            <a:pPr>
              <a:buFontTx/>
              <a:buChar char="-"/>
            </a:pPr>
            <a:endParaRPr lang="en-NZ" sz="1200" dirty="0">
              <a:latin typeface="Arial" panose="020B0604020202020204" pitchFamily="34" charset="0"/>
              <a:cs typeface="Arial" panose="020B0604020202020204" pitchFamily="34" charset="0"/>
            </a:endParaRPr>
          </a:p>
          <a:p>
            <a:pPr>
              <a:buFontTx/>
              <a:buChar char="-"/>
            </a:pPr>
            <a:endParaRPr lang="en-NZ" sz="1200" dirty="0">
              <a:latin typeface="Arial" panose="020B0604020202020204" pitchFamily="34" charset="0"/>
              <a:cs typeface="Arial" panose="020B0604020202020204" pitchFamily="34" charset="0"/>
            </a:endParaRPr>
          </a:p>
          <a:p>
            <a:pPr>
              <a:buFontTx/>
              <a:buChar char="-"/>
            </a:pPr>
            <a:endParaRPr lang="en-US" sz="12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94833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workflow A, aligners such as TopHat</a:t>
            </a:r>
            <a:r>
              <a:rPr lang="en-US" sz="1200" b="0" i="0" u="none" strike="noStrike" kern="1200" baseline="30000" dirty="0">
                <a:solidFill>
                  <a:schemeClr val="tx1"/>
                </a:solidFill>
                <a:effectLst/>
                <a:latin typeface="+mn-lt"/>
                <a:ea typeface="+mn-ea"/>
                <a:cs typeface="+mn-cs"/>
                <a:hlinkClick r:id="rId3" tooltip="Kim, D. et al. TopHat2: accurate alignment of transcriptomes in the presence of insertions, deletions and gene fusions. Genome Biol. 14, R36 (2013)."/>
              </a:rPr>
              <a:t>112</a:t>
            </a:r>
            <a:r>
              <a:rPr lang="en-US" sz="1200" b="0" i="0" kern="1200" dirty="0">
                <a:solidFill>
                  <a:schemeClr val="tx1"/>
                </a:solidFill>
                <a:effectLst/>
                <a:latin typeface="+mn-lt"/>
                <a:ea typeface="+mn-ea"/>
                <a:cs typeface="+mn-cs"/>
              </a:rPr>
              <a:t>, STAR</a:t>
            </a:r>
            <a:r>
              <a:rPr lang="en-US" sz="1200" b="0" i="0" u="none" strike="noStrike" kern="1200" baseline="30000" dirty="0">
                <a:solidFill>
                  <a:schemeClr val="tx1"/>
                </a:solidFill>
                <a:effectLst/>
                <a:latin typeface="+mn-lt"/>
                <a:ea typeface="+mn-ea"/>
                <a:cs typeface="+mn-cs"/>
                <a:hlinkClick r:id="rId4" tooltip="Dobin, A. et al. STAR: ultrafast universal RNA-seq aligner. Bioinformatics 29, (15–21 (2013)."/>
              </a:rPr>
              <a:t>113</a:t>
            </a:r>
            <a:r>
              <a:rPr lang="en-US" sz="1200" b="0" i="0" kern="1200" dirty="0">
                <a:solidFill>
                  <a:schemeClr val="tx1"/>
                </a:solidFill>
                <a:effectLst/>
                <a:latin typeface="+mn-lt"/>
                <a:ea typeface="+mn-ea"/>
                <a:cs typeface="+mn-cs"/>
              </a:rPr>
              <a:t> or HISAT2 (ref.</a:t>
            </a:r>
            <a:r>
              <a:rPr lang="en-US" sz="1200" b="0" i="0" u="none" strike="noStrike" kern="1200" baseline="30000" dirty="0">
                <a:solidFill>
                  <a:schemeClr val="tx1"/>
                </a:solidFill>
                <a:effectLst/>
                <a:latin typeface="+mn-lt"/>
                <a:ea typeface="+mn-ea"/>
                <a:cs typeface="+mn-cs"/>
                <a:hlinkClick r:id="rId5" tooltip="Kim, D., Langmead, B. &amp; Salzberg, S. L. HISAT: a fast spliced aligner with low memory requirements. Nat. Methods 12, 357–360 (2015)."/>
              </a:rPr>
              <a:t>114</a:t>
            </a:r>
            <a:r>
              <a:rPr lang="en-US" sz="1200" b="0" i="0" kern="1200" dirty="0">
                <a:solidFill>
                  <a:schemeClr val="tx1"/>
                </a:solidFill>
                <a:effectLst/>
                <a:latin typeface="+mn-lt"/>
                <a:ea typeface="+mn-ea"/>
                <a:cs typeface="+mn-cs"/>
              </a:rPr>
              <a:t>) use a reference genome to map reads to genomic locations, and then quantification tools, such as HTSeq</a:t>
            </a:r>
            <a:r>
              <a:rPr lang="en-US" sz="1200" b="0" i="0" u="none" strike="noStrike" kern="1200" baseline="30000" dirty="0">
                <a:solidFill>
                  <a:schemeClr val="tx1"/>
                </a:solidFill>
                <a:effectLst/>
                <a:latin typeface="+mn-lt"/>
                <a:ea typeface="+mn-ea"/>
                <a:cs typeface="+mn-cs"/>
                <a:hlinkClick r:id="rId6" tooltip="Anders, S., Pyl, P. T. &amp; Huber, W. HTSeq — a Python framework to work with high-throughput sequencing data. Bioinformatics 31, 166–169 (2015)."/>
              </a:rPr>
              <a:t>133</a:t>
            </a:r>
            <a:r>
              <a:rPr lang="en-US" sz="1200" b="0" i="0" kern="1200" dirty="0">
                <a:solidFill>
                  <a:schemeClr val="tx1"/>
                </a:solidFill>
                <a:effectLst/>
                <a:latin typeface="+mn-lt"/>
                <a:ea typeface="+mn-ea"/>
                <a:cs typeface="+mn-cs"/>
              </a:rPr>
              <a:t> and featureCounts</a:t>
            </a:r>
            <a:r>
              <a:rPr lang="en-US" sz="1200" b="0" i="0" u="none" strike="noStrike" kern="1200" baseline="30000" dirty="0">
                <a:solidFill>
                  <a:schemeClr val="tx1"/>
                </a:solidFill>
                <a:effectLst/>
                <a:latin typeface="+mn-lt"/>
                <a:ea typeface="+mn-ea"/>
                <a:cs typeface="+mn-cs"/>
                <a:hlinkClick r:id="rId7" tooltip="Liao, Y., Smyth, G. K. &amp; Shi, W. featureCounts: an efficient general purpose program for assigning sequence reads to genomic features. Bioinformatics 30, 923–930 (2014)."/>
              </a:rPr>
              <a:t>134</a:t>
            </a:r>
            <a:r>
              <a:rPr lang="en-US" sz="1200" b="0" i="0" kern="1200" dirty="0">
                <a:solidFill>
                  <a:schemeClr val="tx1"/>
                </a:solidFill>
                <a:effectLst/>
                <a:latin typeface="+mn-lt"/>
                <a:ea typeface="+mn-ea"/>
                <a:cs typeface="+mn-cs"/>
              </a:rPr>
              <a:t>, assign reads to features. After normalization (usually using methods embedded in the quantification or expression modelling tools, such as trimmed mean of </a:t>
            </a:r>
            <a:r>
              <a:rPr lang="en-US" sz="1200" b="0" i="1" kern="1200" dirty="0">
                <a:solidFill>
                  <a:schemeClr val="tx1"/>
                </a:solidFill>
                <a:effectLst/>
                <a:latin typeface="+mn-lt"/>
                <a:ea typeface="+mn-ea"/>
                <a:cs typeface="+mn-cs"/>
              </a:rPr>
              <a:t>M</a:t>
            </a:r>
            <a:r>
              <a:rPr lang="en-US" sz="1200" b="0" i="0" kern="1200" dirty="0">
                <a:solidFill>
                  <a:schemeClr val="tx1"/>
                </a:solidFill>
                <a:effectLst/>
                <a:latin typeface="+mn-lt"/>
                <a:ea typeface="+mn-ea"/>
                <a:cs typeface="+mn-cs"/>
              </a:rPr>
              <a:t>-values (TMM)</a:t>
            </a:r>
            <a:r>
              <a:rPr lang="en-US" sz="1200" b="0" i="0" u="none" strike="noStrike" kern="1200" baseline="30000" dirty="0">
                <a:solidFill>
                  <a:schemeClr val="tx1"/>
                </a:solidFill>
                <a:effectLst/>
                <a:latin typeface="+mn-lt"/>
                <a:ea typeface="+mn-ea"/>
                <a:cs typeface="+mn-cs"/>
                <a:hlinkClick r:id="rId8" tooltip="Robinson, M. D. &amp; Oshlack, A. A scaling normalization method for differential expression analysis of RNA-seq data. Genome Biol. 11, R25 (2010)."/>
              </a:rPr>
              <a:t>142</a:t>
            </a:r>
            <a:r>
              <a:rPr lang="en-US" sz="1200" b="0" i="0" kern="1200" dirty="0">
                <a:solidFill>
                  <a:schemeClr val="tx1"/>
                </a:solidFill>
                <a:effectLst/>
                <a:latin typeface="+mn-lt"/>
                <a:ea typeface="+mn-ea"/>
                <a:cs typeface="+mn-cs"/>
              </a:rPr>
              <a:t>), gene expression is modelled using tools such as edgeR</a:t>
            </a:r>
            <a:r>
              <a:rPr lang="en-US" sz="1200" b="0" i="0" u="none" strike="noStrike" kern="1200" baseline="30000" dirty="0">
                <a:solidFill>
                  <a:schemeClr val="tx1"/>
                </a:solidFill>
                <a:effectLst/>
                <a:latin typeface="+mn-lt"/>
                <a:ea typeface="+mn-ea"/>
                <a:cs typeface="+mn-cs"/>
                <a:hlinkClick r:id="rId9" tooltip="Robinson, M. D., Mccarthy, D. J. &amp; Smyth, G. K. edgeR: a bioconductor package for differential expression analysis of digital gene expression data. Bioinformatics 26, 139–140 (2010)."/>
              </a:rPr>
              <a:t>143</a:t>
            </a:r>
            <a:r>
              <a:rPr lang="en-US" sz="1200" b="0" i="0" kern="1200" dirty="0">
                <a:solidFill>
                  <a:schemeClr val="tx1"/>
                </a:solidFill>
                <a:effectLst/>
                <a:latin typeface="+mn-lt"/>
                <a:ea typeface="+mn-ea"/>
                <a:cs typeface="+mn-cs"/>
              </a:rPr>
              <a:t>, DESeq2 (ref.</a:t>
            </a:r>
            <a:r>
              <a:rPr lang="en-US" sz="1200" b="0" i="0" u="none" strike="noStrike" kern="1200" baseline="30000" dirty="0">
                <a:solidFill>
                  <a:schemeClr val="tx1"/>
                </a:solidFill>
                <a:effectLst/>
                <a:latin typeface="+mn-lt"/>
                <a:ea typeface="+mn-ea"/>
                <a:cs typeface="+mn-cs"/>
                <a:hlinkClick r:id="rId10" tooltip="Love, M. I., Huber, W. &amp; Anders, S. Moderated estimation of fold change and dispersion for RNA-seq data with DESeq2. Genome Biol. 15, 550 (2014)."/>
              </a:rPr>
              <a:t>155</a:t>
            </a:r>
            <a:r>
              <a:rPr lang="en-US" sz="1200" b="0" i="0" kern="1200" dirty="0">
                <a:solidFill>
                  <a:schemeClr val="tx1"/>
                </a:solidFill>
                <a:effectLst/>
                <a:latin typeface="+mn-lt"/>
                <a:ea typeface="+mn-ea"/>
                <a:cs typeface="+mn-cs"/>
              </a:rPr>
              <a:t>) and limma+voom</a:t>
            </a:r>
            <a:r>
              <a:rPr lang="en-US" sz="1200" b="0" i="0" u="none" strike="noStrike" kern="1200" baseline="30000" dirty="0">
                <a:solidFill>
                  <a:schemeClr val="tx1"/>
                </a:solidFill>
                <a:effectLst/>
                <a:latin typeface="+mn-lt"/>
                <a:ea typeface="+mn-ea"/>
                <a:cs typeface="+mn-cs"/>
                <a:hlinkClick r:id="rId11" tooltip="Law, C. W., Chen, Y., Shi, W. &amp; Smyth, G. K. Voom: precision weights unlock linear model analysis tools for RNA-seq read counts. Genome Biol. 15, R29 (2014)."/>
              </a:rPr>
              <a:t>156</a:t>
            </a:r>
            <a:r>
              <a:rPr lang="en-US" sz="1200" b="0" i="0" kern="1200" dirty="0">
                <a:solidFill>
                  <a:schemeClr val="tx1"/>
                </a:solidFill>
                <a:effectLst/>
                <a:latin typeface="+mn-lt"/>
                <a:ea typeface="+mn-ea"/>
                <a:cs typeface="+mn-cs"/>
              </a:rPr>
              <a:t>, and a list of differentially expressed genes or transcripts is generated for further visualization and interpretation. In workflow B, newer, alignment-free tools, such as Kallisto</a:t>
            </a:r>
            <a:r>
              <a:rPr lang="en-US" sz="1200" b="0" i="0" u="none" strike="noStrike" kern="1200" baseline="30000" dirty="0">
                <a:solidFill>
                  <a:schemeClr val="tx1"/>
                </a:solidFill>
                <a:effectLst/>
                <a:latin typeface="+mn-lt"/>
                <a:ea typeface="+mn-ea"/>
                <a:cs typeface="+mn-cs"/>
                <a:hlinkClick r:id="rId12" tooltip="Bray, N. L., Pimentel, H., Melsted, P. &amp; Pachter, L. Near-optimal probabilistic RNA-seq quantification. Nat. Biotechnol. 34, 4–8 (2016)."/>
              </a:rPr>
              <a:t>119</a:t>
            </a:r>
            <a:r>
              <a:rPr lang="en-US" sz="1200" b="0" i="0" kern="1200" dirty="0">
                <a:solidFill>
                  <a:schemeClr val="tx1"/>
                </a:solidFill>
                <a:effectLst/>
                <a:latin typeface="+mn-lt"/>
                <a:ea typeface="+mn-ea"/>
                <a:cs typeface="+mn-cs"/>
              </a:rPr>
              <a:t> and Salmon</a:t>
            </a:r>
            <a:r>
              <a:rPr lang="en-US" sz="1200" b="0" i="0" u="none" strike="noStrike" kern="1200" baseline="30000" dirty="0">
                <a:solidFill>
                  <a:schemeClr val="tx1"/>
                </a:solidFill>
                <a:effectLst/>
                <a:latin typeface="+mn-lt"/>
                <a:ea typeface="+mn-ea"/>
                <a:cs typeface="+mn-cs"/>
                <a:hlinkClick r:id="rId13" tooltip="Patro, R., Duggal, G., Love, M. I., Irizarry, R. A. &amp; Kingsford, C. Salmon provides fast and bias-aware quantification of transcript expression. Nat. Methods 14, 417–419 (2017)."/>
              </a:rPr>
              <a:t>120</a:t>
            </a:r>
            <a:r>
              <a:rPr lang="en-US" sz="1200" b="0" i="0" kern="1200" dirty="0">
                <a:solidFill>
                  <a:schemeClr val="tx1"/>
                </a:solidFill>
                <a:effectLst/>
                <a:latin typeface="+mn-lt"/>
                <a:ea typeface="+mn-ea"/>
                <a:cs typeface="+mn-cs"/>
              </a:rPr>
              <a:t>, assemble a transcriptome and quantify abundance in one step. The output from these tools is usually converted to count estimates (using tximport</a:t>
            </a:r>
            <a:r>
              <a:rPr lang="en-US" sz="1200" b="0" i="0" u="none" strike="noStrike" kern="1200" baseline="30000" dirty="0">
                <a:solidFill>
                  <a:schemeClr val="tx1"/>
                </a:solidFill>
                <a:effectLst/>
                <a:latin typeface="+mn-lt"/>
                <a:ea typeface="+mn-ea"/>
                <a:cs typeface="+mn-cs"/>
                <a:hlinkClick r:id="rId14" tooltip="Soneson, C., Love, M. I. &amp; Robinson, M. D. Differential analyses for RNA-seq: transcript-level estimates improve gene-level inferences. F1000Res. 4, 1521 (2016)."/>
              </a:rPr>
              <a:t>130</a:t>
            </a:r>
            <a:r>
              <a:rPr lang="en-US" sz="1200" b="0" i="0" kern="1200" dirty="0">
                <a:solidFill>
                  <a:schemeClr val="tx1"/>
                </a:solidFill>
                <a:effectLst/>
                <a:latin typeface="+mn-lt"/>
                <a:ea typeface="+mn-ea"/>
                <a:cs typeface="+mn-cs"/>
              </a:rPr>
              <a:t> (TXI)) and run through the same normalization and modelling used in workflow A, to output a list of differentially expressed genes or transcripts. Alternatively, workflow C begins by aligning the reads (typically performed with TopHat</a:t>
            </a:r>
            <a:r>
              <a:rPr lang="en-US" sz="1200" b="0" i="0" u="none" strike="noStrike" kern="1200" baseline="30000" dirty="0">
                <a:solidFill>
                  <a:schemeClr val="tx1"/>
                </a:solidFill>
                <a:effectLst/>
                <a:latin typeface="+mn-lt"/>
                <a:ea typeface="+mn-ea"/>
                <a:cs typeface="+mn-cs"/>
                <a:hlinkClick r:id="rId3" tooltip="Kim, D. et al. TopHat2: accurate alignment of transcriptomes in the presence of insertions, deletions and gene fusions. Genome Biol. 14, R36 (2013)."/>
              </a:rPr>
              <a:t>112</a:t>
            </a:r>
            <a:r>
              <a:rPr lang="en-US" sz="1200" b="0" i="0" kern="1200" dirty="0">
                <a:solidFill>
                  <a:schemeClr val="tx1"/>
                </a:solidFill>
                <a:effectLst/>
                <a:latin typeface="+mn-lt"/>
                <a:ea typeface="+mn-ea"/>
                <a:cs typeface="+mn-cs"/>
              </a:rPr>
              <a:t>, although STAR</a:t>
            </a:r>
            <a:r>
              <a:rPr lang="en-US" sz="1200" b="0" i="0" u="none" strike="noStrike" kern="1200" baseline="30000" dirty="0">
                <a:solidFill>
                  <a:schemeClr val="tx1"/>
                </a:solidFill>
                <a:effectLst/>
                <a:latin typeface="+mn-lt"/>
                <a:ea typeface="+mn-ea"/>
                <a:cs typeface="+mn-cs"/>
                <a:hlinkClick r:id="rId4" tooltip="Dobin, A. et al. STAR: ultrafast universal RNA-seq aligner. Bioinformatics 29, (15–21 (2013)."/>
              </a:rPr>
              <a:t>113</a:t>
            </a:r>
            <a:r>
              <a:rPr lang="en-US" sz="1200" b="0" i="0" kern="1200" dirty="0">
                <a:solidFill>
                  <a:schemeClr val="tx1"/>
                </a:solidFill>
                <a:effectLst/>
                <a:latin typeface="+mn-lt"/>
                <a:ea typeface="+mn-ea"/>
                <a:cs typeface="+mn-cs"/>
              </a:rPr>
              <a:t> and HISAT</a:t>
            </a:r>
            <a:r>
              <a:rPr lang="en-US" sz="1200" b="0" i="0" u="none" strike="noStrike" kern="1200" baseline="30000" dirty="0">
                <a:solidFill>
                  <a:schemeClr val="tx1"/>
                </a:solidFill>
                <a:effectLst/>
                <a:latin typeface="+mn-lt"/>
                <a:ea typeface="+mn-ea"/>
                <a:cs typeface="+mn-cs"/>
                <a:hlinkClick r:id="rId5" tooltip="Kim, D., Langmead, B. &amp; Salzberg, S. L. HISAT: a fast spliced aligner with low memory requirements. Nat. Methods 12, 357–360 (2015)."/>
              </a:rPr>
              <a:t>114</a:t>
            </a:r>
            <a:r>
              <a:rPr lang="en-US" sz="1200" b="0" i="0" kern="1200" dirty="0">
                <a:solidFill>
                  <a:schemeClr val="tx1"/>
                </a:solidFill>
                <a:effectLst/>
                <a:latin typeface="+mn-lt"/>
                <a:ea typeface="+mn-ea"/>
                <a:cs typeface="+mn-cs"/>
              </a:rPr>
              <a:t> can also be used), followed by the use of CuffLinks</a:t>
            </a:r>
            <a:r>
              <a:rPr lang="en-US" sz="1200" b="0" i="0" u="none" strike="noStrike" kern="1200" baseline="30000" dirty="0">
                <a:solidFill>
                  <a:schemeClr val="tx1"/>
                </a:solidFill>
                <a:effectLst/>
                <a:latin typeface="+mn-lt"/>
                <a:ea typeface="+mn-ea"/>
                <a:cs typeface="+mn-cs"/>
                <a:hlinkClick r:id="rId15" tooltip="Trapnell, C. et al. Differential gene and transcript expression analysis of RNA-seq experiments with TopHat and Cufflinks. Nat. Protoc. 7, 562–578 (2012)."/>
              </a:rPr>
              <a:t>131</a:t>
            </a:r>
            <a:r>
              <a:rPr lang="en-US" sz="1200" b="0" i="0" kern="1200" dirty="0">
                <a:solidFill>
                  <a:schemeClr val="tx1"/>
                </a:solidFill>
                <a:effectLst/>
                <a:latin typeface="+mn-lt"/>
                <a:ea typeface="+mn-ea"/>
                <a:cs typeface="+mn-cs"/>
              </a:rPr>
              <a:t> to process raw reads and the CuffDiff2 package to output transcript abundance estimates and a list of differentially expressed genes or transcripts. Other tools in common use include StringTie</a:t>
            </a:r>
            <a:r>
              <a:rPr lang="en-US" sz="1200" b="0" i="0" u="none" strike="noStrike" kern="1200" baseline="30000" dirty="0">
                <a:solidFill>
                  <a:schemeClr val="tx1"/>
                </a:solidFill>
                <a:effectLst/>
                <a:latin typeface="+mn-lt"/>
                <a:ea typeface="+mn-ea"/>
                <a:cs typeface="+mn-cs"/>
                <a:hlinkClick r:id="rId16" tooltip="Pertea, M., Kim, D., Pertea, G., Leek, J. T. &amp; Steven, L. Transcript-level expression analysis of RNA-seq experiments with HISAT, StringTie, and Ballgown. Nat. Protoc. 11, 1650–1667 (2017)."/>
              </a:rPr>
              <a:t>116</a:t>
            </a:r>
            <a:r>
              <a:rPr lang="en-US" sz="1200" b="0" i="0" kern="1200" dirty="0">
                <a:solidFill>
                  <a:schemeClr val="tx1"/>
                </a:solidFill>
                <a:effectLst/>
                <a:latin typeface="+mn-lt"/>
                <a:ea typeface="+mn-ea"/>
                <a:cs typeface="+mn-cs"/>
              </a:rPr>
              <a:t>, which assembles a transcriptome model from TopHat</a:t>
            </a:r>
            <a:r>
              <a:rPr lang="en-US" sz="1200" b="0" i="0" u="none" strike="noStrike" kern="1200" baseline="30000" dirty="0">
                <a:solidFill>
                  <a:schemeClr val="tx1"/>
                </a:solidFill>
                <a:effectLst/>
                <a:latin typeface="+mn-lt"/>
                <a:ea typeface="+mn-ea"/>
                <a:cs typeface="+mn-cs"/>
                <a:hlinkClick r:id="rId3" tooltip="Kim, D. et al. TopHat2: accurate alignment of transcriptomes in the presence of insertions, deletions and gene fusions. Genome Biol. 14, R36 (2013)."/>
              </a:rPr>
              <a:t>112</a:t>
            </a:r>
            <a:r>
              <a:rPr lang="en-US" sz="1200" b="0" i="0" kern="1200" dirty="0">
                <a:solidFill>
                  <a:schemeClr val="tx1"/>
                </a:solidFill>
                <a:effectLst/>
                <a:latin typeface="+mn-lt"/>
                <a:ea typeface="+mn-ea"/>
                <a:cs typeface="+mn-cs"/>
              </a:rPr>
              <a:t> (or similar tools) before the results are passed through to RSEM</a:t>
            </a:r>
            <a:r>
              <a:rPr lang="en-US" sz="1200" b="0" i="0" u="none" strike="noStrike" kern="1200" baseline="30000" dirty="0">
                <a:solidFill>
                  <a:schemeClr val="tx1"/>
                </a:solidFill>
                <a:effectLst/>
                <a:latin typeface="+mn-lt"/>
                <a:ea typeface="+mn-ea"/>
                <a:cs typeface="+mn-cs"/>
                <a:hlinkClick r:id="rId17" tooltip="Li, B. &amp; Dewey, C. N. RSEM: Accurate transcript quantification from RNA-Seq data with or without a reference genome. BMC Bioinformatics 12, 323 (2011)."/>
              </a:rPr>
              <a:t>105</a:t>
            </a:r>
            <a:r>
              <a:rPr lang="en-US" sz="1200" b="0" i="0" kern="1200" dirty="0">
                <a:solidFill>
                  <a:schemeClr val="tx1"/>
                </a:solidFill>
                <a:effectLst/>
                <a:latin typeface="+mn-lt"/>
                <a:ea typeface="+mn-ea"/>
                <a:cs typeface="+mn-cs"/>
              </a:rPr>
              <a:t> or MMSEQ</a:t>
            </a:r>
            <a:r>
              <a:rPr lang="en-US" sz="1200" b="0" i="0" u="none" strike="noStrike" kern="1200" baseline="30000" dirty="0">
                <a:solidFill>
                  <a:schemeClr val="tx1"/>
                </a:solidFill>
                <a:effectLst/>
                <a:latin typeface="+mn-lt"/>
                <a:ea typeface="+mn-ea"/>
                <a:cs typeface="+mn-cs"/>
                <a:hlinkClick r:id="rId18" tooltip="Turro, E. et al. Haplotype and isoform specific expression estimation using multi-mapping RNA-seq reads. Genome Biol. 12, R13 (2011)."/>
              </a:rPr>
              <a:t>132</a:t>
            </a:r>
            <a:r>
              <a:rPr lang="en-US" sz="1200" b="0" i="0" kern="1200" dirty="0">
                <a:solidFill>
                  <a:schemeClr val="tx1"/>
                </a:solidFill>
                <a:effectLst/>
                <a:latin typeface="+mn-lt"/>
                <a:ea typeface="+mn-ea"/>
                <a:cs typeface="+mn-cs"/>
              </a:rPr>
              <a:t> to estimate transcript abundance, and then to Ballgown</a:t>
            </a:r>
            <a:r>
              <a:rPr lang="en-US" sz="1200" b="0" i="0" u="none" strike="noStrike" kern="1200" baseline="30000" dirty="0">
                <a:solidFill>
                  <a:schemeClr val="tx1"/>
                </a:solidFill>
                <a:effectLst/>
                <a:latin typeface="+mn-lt"/>
                <a:ea typeface="+mn-ea"/>
                <a:cs typeface="+mn-cs"/>
                <a:hlinkClick r:id="rId19" tooltip="Frazee, A. et al. Ballgown bridges the gap between transcriptome assembly and expression analysis. Nat. Biotechnol. 33, 243–246 (2015)."/>
              </a:rPr>
              <a:t>157</a:t>
            </a:r>
            <a:r>
              <a:rPr lang="en-US" sz="1200" b="0" i="0" kern="1200" dirty="0">
                <a:solidFill>
                  <a:schemeClr val="tx1"/>
                </a:solidFill>
                <a:effectLst/>
                <a:latin typeface="+mn-lt"/>
                <a:ea typeface="+mn-ea"/>
                <a:cs typeface="+mn-cs"/>
              </a:rPr>
              <a:t> to identify differentially expressed genes or transcripts, and SOAPdenovo-trans</a:t>
            </a:r>
            <a:r>
              <a:rPr lang="en-US" sz="1200" b="0" i="0" u="none" strike="noStrike" kern="1200" baseline="30000" dirty="0">
                <a:solidFill>
                  <a:schemeClr val="tx1"/>
                </a:solidFill>
                <a:effectLst/>
                <a:latin typeface="+mn-lt"/>
                <a:ea typeface="+mn-ea"/>
                <a:cs typeface="+mn-cs"/>
                <a:hlinkClick r:id="rId20" tooltip="Xie, Y. et al. SOAPdenovo-Trans: De novo transcriptome assembly with short RNA-Seq reads. Bioinformatics 30, 1660–1666 (2014)."/>
              </a:rPr>
              <a:t>117</a:t>
            </a:r>
            <a:r>
              <a:rPr lang="en-US" sz="1200" b="0" i="0" kern="1200" dirty="0">
                <a:solidFill>
                  <a:schemeClr val="tx1"/>
                </a:solidFill>
                <a:effectLst/>
                <a:latin typeface="+mn-lt"/>
                <a:ea typeface="+mn-ea"/>
                <a:cs typeface="+mn-cs"/>
              </a:rPr>
              <a:t>, which simultaneously aligns and assembles reads for analysis via the path of choice</a:t>
            </a:r>
            <a:endParaRPr lang="en-US" dirty="0"/>
          </a:p>
        </p:txBody>
      </p:sp>
      <p:sp>
        <p:nvSpPr>
          <p:cNvPr id="4" name="Slide Number Placeholder 3"/>
          <p:cNvSpPr>
            <a:spLocks noGrp="1"/>
          </p:cNvSpPr>
          <p:nvPr>
            <p:ph type="sldNum" sz="quarter" idx="5"/>
          </p:nvPr>
        </p:nvSpPr>
        <p:spPr/>
        <p:txBody>
          <a:bodyPr/>
          <a:lstStyle/>
          <a:p>
            <a:fld id="{505EC2A4-06DF-7C48-ABE6-77D36CCBF816}" type="slidenum">
              <a:rPr lang="en-US" smtClean="0"/>
              <a:t>48</a:t>
            </a:fld>
            <a:endParaRPr lang="en-US"/>
          </a:p>
        </p:txBody>
      </p:sp>
    </p:spTree>
    <p:extLst>
      <p:ext uri="{BB962C8B-B14F-4D97-AF65-F5344CB8AC3E}">
        <p14:creationId xmlns:p14="http://schemas.microsoft.com/office/powerpoint/2010/main" val="1265919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a:t>
            </a:r>
            <a:r>
              <a:rPr lang="en-US" sz="1200" dirty="0" err="1">
                <a:solidFill>
                  <a:schemeClr val="bg1"/>
                </a:solidFill>
              </a:rPr>
              <a:t>wiki.illinois.edu</a:t>
            </a:r>
            <a:r>
              <a:rPr lang="en-US" sz="1200" dirty="0">
                <a:solidFill>
                  <a:schemeClr val="bg1"/>
                </a:solidFill>
              </a:rPr>
              <a:t>/wiki/display/</a:t>
            </a:r>
            <a:r>
              <a:rPr lang="en-US" sz="1200" dirty="0" err="1">
                <a:solidFill>
                  <a:schemeClr val="bg1"/>
                </a:solidFill>
              </a:rPr>
              <a:t>HPCBio</a:t>
            </a:r>
            <a:r>
              <a:rPr lang="en-US" sz="1200" dirty="0">
                <a:solidFill>
                  <a:schemeClr val="bg1"/>
                </a:solidFill>
              </a:rPr>
              <a:t>/</a:t>
            </a:r>
            <a:r>
              <a:rPr lang="en-US" sz="1200" dirty="0" err="1">
                <a:solidFill>
                  <a:schemeClr val="bg1"/>
                </a:solidFill>
              </a:rPr>
              <a:t>Fall+RNA-Seq+Workshop</a:t>
            </a:r>
            <a:endParaRPr lang="en-US" sz="1200" dirty="0">
              <a:solidFill>
                <a:schemeClr val="bg1"/>
              </a:solidFill>
            </a:endParaRPr>
          </a:p>
          <a:p>
            <a:r>
              <a:rPr lang="en-US" dirty="0"/>
              <a:t>https://</a:t>
            </a:r>
            <a:r>
              <a:rPr lang="en-US" dirty="0" err="1"/>
              <a:t>rnaseq.uoregon.edu</a:t>
            </a:r>
            <a:r>
              <a:rPr lang="en-US" dirty="0"/>
              <a:t>/#exp-design</a:t>
            </a:r>
          </a:p>
        </p:txBody>
      </p:sp>
    </p:spTree>
    <p:extLst>
      <p:ext uri="{BB962C8B-B14F-4D97-AF65-F5344CB8AC3E}">
        <p14:creationId xmlns:p14="http://schemas.microsoft.com/office/powerpoint/2010/main" val="138166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https://</a:t>
            </a:r>
            <a:r>
              <a:rPr lang="en-US" sz="1200" dirty="0" err="1">
                <a:solidFill>
                  <a:schemeClr val="bg1"/>
                </a:solidFill>
              </a:rPr>
              <a:t>wiki.illinois.edu</a:t>
            </a:r>
            <a:r>
              <a:rPr lang="en-US" sz="1200" dirty="0">
                <a:solidFill>
                  <a:schemeClr val="bg1"/>
                </a:solidFill>
              </a:rPr>
              <a:t>/wiki/display/</a:t>
            </a:r>
            <a:r>
              <a:rPr lang="en-US" sz="1200" dirty="0" err="1">
                <a:solidFill>
                  <a:schemeClr val="bg1"/>
                </a:solidFill>
              </a:rPr>
              <a:t>HPCBio</a:t>
            </a:r>
            <a:r>
              <a:rPr lang="en-US" sz="1200" dirty="0">
                <a:solidFill>
                  <a:schemeClr val="bg1"/>
                </a:solidFill>
              </a:rPr>
              <a:t>/</a:t>
            </a:r>
            <a:r>
              <a:rPr lang="en-US" sz="1200" dirty="0" err="1">
                <a:solidFill>
                  <a:schemeClr val="bg1"/>
                </a:solidFill>
              </a:rPr>
              <a:t>Fall+RNA-Seq+Workshop</a:t>
            </a:r>
            <a:endParaRPr lang="en-US" sz="1200" dirty="0">
              <a:solidFill>
                <a:schemeClr val="bg1"/>
              </a:solidFill>
            </a:endParaRPr>
          </a:p>
          <a:p>
            <a:r>
              <a:rPr lang="en-US" dirty="0"/>
              <a:t>https://</a:t>
            </a:r>
            <a:r>
              <a:rPr lang="en-US" dirty="0" err="1"/>
              <a:t>rnaseq.uoregon.edu</a:t>
            </a:r>
            <a:r>
              <a:rPr lang="en-US" dirty="0"/>
              <a:t>/#exp-design</a:t>
            </a:r>
          </a:p>
        </p:txBody>
      </p:sp>
    </p:spTree>
    <p:extLst>
      <p:ext uri="{BB962C8B-B14F-4D97-AF65-F5344CB8AC3E}">
        <p14:creationId xmlns:p14="http://schemas.microsoft.com/office/powerpoint/2010/main" val="1726015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b74d6d434c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b74d6d434c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NZ" dirty="0"/>
              <a:t>Figure 1: </a:t>
            </a:r>
          </a:p>
          <a:p>
            <a:pPr marL="0" lvl="0" indent="0" algn="l" rtl="0">
              <a:spcBef>
                <a:spcPts val="0"/>
              </a:spcBef>
              <a:spcAft>
                <a:spcPts val="0"/>
              </a:spcAft>
              <a:buNone/>
            </a:pPr>
            <a:r>
              <a:rPr lang="en-NZ" dirty="0" err="1"/>
              <a:t>BioRender</a:t>
            </a:r>
            <a:endParaRPr lang="en-NZ" dirty="0"/>
          </a:p>
          <a:p>
            <a:pPr marL="0" lvl="0" indent="0" algn="l" rtl="0">
              <a:spcBef>
                <a:spcPts val="0"/>
              </a:spcBef>
              <a:spcAft>
                <a:spcPts val="0"/>
              </a:spcAft>
              <a:buNone/>
            </a:pPr>
            <a:endParaRPr lang="en-NZ" dirty="0"/>
          </a:p>
          <a:p>
            <a:pPr marL="0" lvl="0" indent="0" algn="l" rtl="0">
              <a:spcBef>
                <a:spcPts val="0"/>
              </a:spcBef>
              <a:spcAft>
                <a:spcPts val="0"/>
              </a:spcAft>
              <a:buNone/>
            </a:pPr>
            <a:r>
              <a:rPr lang="en-NZ" dirty="0"/>
              <a:t>Script:</a:t>
            </a:r>
          </a:p>
          <a:p>
            <a:pPr marL="0" lvl="0" indent="0" algn="l" rtl="0">
              <a:spcBef>
                <a:spcPts val="0"/>
              </a:spcBef>
              <a:spcAft>
                <a:spcPts val="0"/>
              </a:spcAft>
              <a:buNone/>
            </a:pPr>
            <a:r>
              <a:rPr lang="en-NZ" dirty="0"/>
              <a:t>-RNA extraction – binding of RNA to silica gel based membranes</a:t>
            </a:r>
          </a:p>
          <a:p>
            <a:pPr marL="0" lvl="0" indent="0" algn="l" rtl="0">
              <a:spcBef>
                <a:spcPts val="0"/>
              </a:spcBef>
              <a:spcAft>
                <a:spcPts val="0"/>
              </a:spcAft>
              <a:buNone/>
            </a:pPr>
            <a:r>
              <a:rPr lang="en-NZ" dirty="0"/>
              <a:t>-Phenol/chloroform extraction with separation into aqueous phase with RNA, organic phase, interphase</a:t>
            </a:r>
          </a:p>
          <a:p>
            <a:pPr marL="0" lvl="0" indent="0" algn="l" rtl="0">
              <a:spcBef>
                <a:spcPts val="0"/>
              </a:spcBef>
              <a:spcAft>
                <a:spcPts val="0"/>
              </a:spcAft>
              <a:buNone/>
            </a:pPr>
            <a:endParaRPr lang="en-NZ" dirty="0"/>
          </a:p>
          <a:p>
            <a:pPr marL="0" lvl="0" indent="0" algn="l" rtl="0">
              <a:spcBef>
                <a:spcPts val="0"/>
              </a:spcBef>
              <a:spcAft>
                <a:spcPts val="0"/>
              </a:spcAft>
              <a:buNone/>
            </a:pPr>
            <a:r>
              <a:rPr lang="en-NZ" dirty="0"/>
              <a:t>-RNA enrichment can happen in the library prep stage as explained in next few slides</a:t>
            </a:r>
          </a:p>
          <a:p>
            <a:pPr marL="0" lvl="0" indent="0" algn="l" rtl="0">
              <a:spcBef>
                <a:spcPts val="0"/>
              </a:spcBef>
              <a:spcAft>
                <a:spcPts val="0"/>
              </a:spcAft>
              <a:buNone/>
            </a:pPr>
            <a:r>
              <a:rPr lang="en-NZ" dirty="0"/>
              <a:t>-rRNA is non-coding RNA which is a primary component of ribosomes, makes up 80% of cellular RNA</a:t>
            </a:r>
          </a:p>
          <a:p>
            <a:pPr marL="0" lvl="0" indent="0" algn="l" rtl="0">
              <a:spcBef>
                <a:spcPts val="0"/>
              </a:spcBef>
              <a:spcAft>
                <a:spcPts val="0"/>
              </a:spcAft>
              <a:buNone/>
            </a:pPr>
            <a:r>
              <a:rPr lang="en-NZ" dirty="0"/>
              <a:t>-tRNA is an adaptor molecule that serves as physical link between mRNA and amino acid sequence of protein, necessary for translation</a:t>
            </a:r>
          </a:p>
          <a:p>
            <a:pPr marL="0" lvl="0" indent="0" algn="l" rtl="0">
              <a:spcBef>
                <a:spcPts val="0"/>
              </a:spcBef>
              <a:spcAft>
                <a:spcPts val="0"/>
              </a:spcAft>
              <a:buNone/>
            </a:pPr>
            <a:r>
              <a:rPr lang="en-NZ" dirty="0"/>
              <a:t>-mRNA protein coding</a:t>
            </a:r>
          </a:p>
          <a:p>
            <a:pPr marL="0" lvl="0" indent="0" algn="l" rtl="0">
              <a:spcBef>
                <a:spcPts val="0"/>
              </a:spcBef>
              <a:spcAft>
                <a:spcPts val="0"/>
              </a:spcAft>
              <a:buNone/>
            </a:pPr>
            <a:endParaRPr lang="en-NZ" dirty="0"/>
          </a:p>
          <a:p>
            <a:pPr marL="0" lvl="0" indent="0" algn="l" rtl="0">
              <a:spcBef>
                <a:spcPts val="0"/>
              </a:spcBef>
              <a:spcAft>
                <a:spcPts val="0"/>
              </a:spcAft>
              <a:buNone/>
            </a:pPr>
            <a:endParaRPr lang="en-NZ" dirty="0"/>
          </a:p>
          <a:p>
            <a:pPr marL="0" lvl="0" indent="0" algn="l" rtl="0">
              <a:spcBef>
                <a:spcPts val="0"/>
              </a:spcBef>
              <a:spcAft>
                <a:spcPts val="0"/>
              </a:spcAft>
              <a:buNone/>
            </a:pPr>
            <a:r>
              <a:rPr lang="en-NZ" dirty="0"/>
              <a:t>Information: </a:t>
            </a:r>
          </a:p>
          <a:p>
            <a:pPr marL="0" lvl="0" indent="0" algn="l" rtl="0">
              <a:spcBef>
                <a:spcPts val="0"/>
              </a:spcBef>
              <a:spcAft>
                <a:spcPts val="0"/>
              </a:spcAft>
              <a:buNone/>
            </a:pPr>
            <a:r>
              <a:rPr lang="en-NZ" b="0" dirty="0"/>
              <a:t>https://</a:t>
            </a:r>
            <a:r>
              <a:rPr lang="en-NZ" b="0" dirty="0" err="1"/>
              <a:t>www.nature.com</a:t>
            </a:r>
            <a:r>
              <a:rPr lang="en-NZ" b="0" dirty="0"/>
              <a:t>/</a:t>
            </a:r>
            <a:r>
              <a:rPr lang="en-NZ" b="0" dirty="0" err="1"/>
              <a:t>scitable</a:t>
            </a:r>
            <a:r>
              <a:rPr lang="en-NZ" b="0" dirty="0"/>
              <a:t>/definition/poly-a-tail-276/</a:t>
            </a:r>
          </a:p>
          <a:p>
            <a:pPr marL="0" lvl="0" indent="0" algn="l" rtl="0">
              <a:spcBef>
                <a:spcPts val="0"/>
              </a:spcBef>
              <a:spcAft>
                <a:spcPts val="0"/>
              </a:spcAft>
              <a:buNone/>
            </a:pPr>
            <a:r>
              <a:rPr lang="en-NZ" sz="1200" b="0" i="0" kern="1200" dirty="0">
                <a:solidFill>
                  <a:schemeClr val="tx1"/>
                </a:solidFill>
                <a:effectLst/>
                <a:latin typeface="+mn-lt"/>
                <a:ea typeface="+mn-ea"/>
                <a:cs typeface="+mn-cs"/>
              </a:rPr>
              <a:t>The poly-A tail is a long chain of adenine nucleotides that is added to a messenger RNA (mRNA) molecule during RNA processing to increase the stability of the molecule. Immediately after a gene in a eukaryotic cell is transcribed, the new RNA molecule undergoes several modifications known as RNA processing. These modifications alter both ends of the primary RNA transcript to produce a mature mRNA molecule. The processing of the 3' end adds a poly-A tail to the RNA molecule. First, the 3' end of the transcript is cleaved to free a 3' hydroxyl. Then an enzyme called poly-A polymerase adds a chain of adenine nucleotides to the RNA. This process, called polyadenylation, adds a poly-A tail that is between 100 and 250 residues long. The poly-A tail makes the RNA molecule more stable and prevents its degradation. Additionally, the poly-A tail allows the mature messenger RNA molecule to be exported from the nucleus and translated into a protein by ribosomes in the cytoplasm.</a:t>
            </a:r>
          </a:p>
          <a:p>
            <a:pPr marL="0" lvl="0" indent="0" algn="l" rtl="0">
              <a:spcBef>
                <a:spcPts val="0"/>
              </a:spcBef>
              <a:spcAft>
                <a:spcPts val="0"/>
              </a:spcAft>
              <a:buNone/>
            </a:pPr>
            <a:endParaRPr lang="en-NZ" sz="1200" b="0" i="0" kern="1200" dirty="0">
              <a:solidFill>
                <a:schemeClr val="tx1"/>
              </a:solidFill>
              <a:effectLst/>
              <a:latin typeface="+mn-lt"/>
              <a:ea typeface="+mn-ea"/>
              <a:cs typeface="+mn-cs"/>
            </a:endParaRPr>
          </a:p>
          <a:p>
            <a:pPr marL="0" lvl="0" indent="0" algn="l" rtl="0">
              <a:spcBef>
                <a:spcPts val="0"/>
              </a:spcBef>
              <a:spcAft>
                <a:spcPts val="0"/>
              </a:spcAft>
              <a:buNone/>
            </a:pPr>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www.nature.com</a:t>
            </a:r>
            <a:r>
              <a:rPr lang="en-NZ" sz="1200" b="0" i="0" kern="1200" dirty="0">
                <a:solidFill>
                  <a:schemeClr val="tx1"/>
                </a:solidFill>
                <a:effectLst/>
                <a:latin typeface="+mn-lt"/>
                <a:ea typeface="+mn-ea"/>
                <a:cs typeface="+mn-cs"/>
              </a:rPr>
              <a:t>/articles/s41598-018-23226-4</a:t>
            </a:r>
          </a:p>
          <a:p>
            <a:pPr marL="0" lvl="0" indent="0" algn="l" rtl="0">
              <a:spcBef>
                <a:spcPts val="0"/>
              </a:spcBef>
              <a:spcAft>
                <a:spcPts val="0"/>
              </a:spcAft>
              <a:buNone/>
            </a:pPr>
            <a:r>
              <a:rPr lang="en-NZ" sz="1200" b="0" i="0" kern="1200" dirty="0">
                <a:solidFill>
                  <a:schemeClr val="tx1"/>
                </a:solidFill>
                <a:effectLst/>
                <a:latin typeface="+mn-lt"/>
                <a:ea typeface="+mn-ea"/>
                <a:cs typeface="+mn-cs"/>
              </a:rPr>
              <a:t>Standard approaches include selection of polyadenylated RNA (</a:t>
            </a:r>
            <a:r>
              <a:rPr lang="en-NZ" sz="1200" b="0" i="0" kern="1200" dirty="0" err="1">
                <a:solidFill>
                  <a:schemeClr val="tx1"/>
                </a:solidFill>
                <a:effectLst/>
                <a:latin typeface="+mn-lt"/>
                <a:ea typeface="+mn-ea"/>
                <a:cs typeface="+mn-cs"/>
              </a:rPr>
              <a:t>polyA</a:t>
            </a:r>
            <a:r>
              <a:rPr lang="en-NZ" sz="1200" b="0" i="0" kern="1200" dirty="0">
                <a:solidFill>
                  <a:schemeClr val="tx1"/>
                </a:solidFill>
                <a:effectLst/>
                <a:latin typeface="+mn-lt"/>
                <a:ea typeface="+mn-ea"/>
                <a:cs typeface="+mn-cs"/>
              </a:rPr>
              <a:t>) transcripts using oligo (dT) primers, and depletion of highly abundant rRNAs through hybridization capture followed by magnetic bead separation. However, the </a:t>
            </a:r>
            <a:r>
              <a:rPr lang="en-NZ" sz="1200" b="0" i="0" kern="1200" dirty="0" err="1">
                <a:solidFill>
                  <a:schemeClr val="tx1"/>
                </a:solidFill>
                <a:effectLst/>
                <a:latin typeface="+mn-lt"/>
                <a:ea typeface="+mn-ea"/>
                <a:cs typeface="+mn-cs"/>
              </a:rPr>
              <a:t>polyA</a:t>
            </a:r>
            <a:r>
              <a:rPr lang="en-NZ" sz="1200" b="0" i="0" kern="1200" dirty="0">
                <a:solidFill>
                  <a:schemeClr val="tx1"/>
                </a:solidFill>
                <a:effectLst/>
                <a:latin typeface="+mn-lt"/>
                <a:ea typeface="+mn-ea"/>
                <a:cs typeface="+mn-cs"/>
              </a:rPr>
              <a:t>+ selection and rRNA depletion methods each have unique advantages and limitations. </a:t>
            </a:r>
            <a:r>
              <a:rPr lang="en-NZ" sz="1200" b="0" i="0" kern="1200" dirty="0" err="1">
                <a:solidFill>
                  <a:schemeClr val="tx1"/>
                </a:solidFill>
                <a:effectLst/>
                <a:latin typeface="+mn-lt"/>
                <a:ea typeface="+mn-ea"/>
                <a:cs typeface="+mn-cs"/>
              </a:rPr>
              <a:t>polyA</a:t>
            </a:r>
            <a:r>
              <a:rPr lang="en-NZ" sz="1200" b="0" i="0" kern="1200" dirty="0">
                <a:solidFill>
                  <a:schemeClr val="tx1"/>
                </a:solidFill>
                <a:effectLst/>
                <a:latin typeface="+mn-lt"/>
                <a:ea typeface="+mn-ea"/>
                <a:cs typeface="+mn-cs"/>
              </a:rPr>
              <a:t>+ selection is used for most transcriptome studies because the sequencing depth required is relatively low when the focus is mainly on the protein-coding fraction of a transcriptome</a:t>
            </a:r>
            <a:r>
              <a:rPr lang="en-NZ" sz="1200" b="0" i="0" kern="1200" baseline="30000" dirty="0">
                <a:solidFill>
                  <a:schemeClr val="tx1"/>
                </a:solidFill>
                <a:effectLst/>
                <a:latin typeface="+mn-lt"/>
                <a:ea typeface="+mn-ea"/>
                <a:cs typeface="+mn-cs"/>
                <a:hlinkClick r:id="rId3" tooltip="Kumar, A. et al. The impact of RNA sequence library construction protocols on transcriptomic profiling of leukemia. BMC Genomics 18, 629, &#10;                    https://doi.org/10.1186/s12864-017-4039-1&#10;                    &#10;                   (2017)."/>
              </a:rPr>
              <a:t>8</a:t>
            </a:r>
            <a:r>
              <a:rPr lang="en-NZ" sz="1200" b="0" i="0" kern="1200" dirty="0">
                <a:solidFill>
                  <a:schemeClr val="tx1"/>
                </a:solidFill>
                <a:effectLst/>
                <a:latin typeface="+mn-lt"/>
                <a:ea typeface="+mn-ea"/>
                <a:cs typeface="+mn-cs"/>
              </a:rPr>
              <a:t>. Several recent studies have noted that although rRNA-depleted RNA libraries cost more than </a:t>
            </a:r>
            <a:r>
              <a:rPr lang="en-NZ" sz="1200" b="0" i="0" kern="1200" dirty="0" err="1">
                <a:solidFill>
                  <a:schemeClr val="tx1"/>
                </a:solidFill>
                <a:effectLst/>
                <a:latin typeface="+mn-lt"/>
                <a:ea typeface="+mn-ea"/>
                <a:cs typeface="+mn-cs"/>
              </a:rPr>
              <a:t>polyA</a:t>
            </a:r>
            <a:r>
              <a:rPr lang="en-NZ" sz="1200" b="0" i="0" kern="1200" dirty="0">
                <a:solidFill>
                  <a:schemeClr val="tx1"/>
                </a:solidFill>
                <a:effectLst/>
                <a:latin typeface="+mn-lt"/>
                <a:ea typeface="+mn-ea"/>
                <a:cs typeface="+mn-cs"/>
              </a:rPr>
              <a:t>+ selection libraries to achieve comparable coverage of protein-coding reads in a transcriptome, it provides more information on </a:t>
            </a:r>
            <a:r>
              <a:rPr lang="en-NZ" sz="1200" b="0" i="0" kern="1200" dirty="0" err="1">
                <a:solidFill>
                  <a:schemeClr val="tx1"/>
                </a:solidFill>
                <a:effectLst/>
                <a:latin typeface="+mn-lt"/>
                <a:ea typeface="+mn-ea"/>
                <a:cs typeface="+mn-cs"/>
              </a:rPr>
              <a:t>polyA</a:t>
            </a:r>
            <a:r>
              <a:rPr lang="en-NZ" sz="1200" b="0" i="0" kern="1200" dirty="0">
                <a:solidFill>
                  <a:schemeClr val="tx1"/>
                </a:solidFill>
                <a:effectLst/>
                <a:latin typeface="+mn-lt"/>
                <a:ea typeface="+mn-ea"/>
                <a:cs typeface="+mn-cs"/>
              </a:rPr>
              <a:t>- transcripts. Another technical advantage that favours RNA-</a:t>
            </a:r>
            <a:r>
              <a:rPr lang="en-NZ" sz="1200" b="0" i="0" kern="1200" dirty="0" err="1">
                <a:solidFill>
                  <a:schemeClr val="tx1"/>
                </a:solidFill>
                <a:effectLst/>
                <a:latin typeface="+mn-lt"/>
                <a:ea typeface="+mn-ea"/>
                <a:cs typeface="+mn-cs"/>
              </a:rPr>
              <a:t>seq</a:t>
            </a:r>
            <a:r>
              <a:rPr lang="en-NZ" sz="1200" b="0" i="0" kern="1200" dirty="0">
                <a:solidFill>
                  <a:schemeClr val="tx1"/>
                </a:solidFill>
                <a:effectLst/>
                <a:latin typeface="+mn-lt"/>
                <a:ea typeface="+mn-ea"/>
                <a:cs typeface="+mn-cs"/>
              </a:rPr>
              <a:t> of rRNA-depleted libraries compared with </a:t>
            </a:r>
            <a:r>
              <a:rPr lang="en-NZ" sz="1200" b="0" i="0" kern="1200" dirty="0" err="1">
                <a:solidFill>
                  <a:schemeClr val="tx1"/>
                </a:solidFill>
                <a:effectLst/>
                <a:latin typeface="+mn-lt"/>
                <a:ea typeface="+mn-ea"/>
                <a:cs typeface="+mn-cs"/>
              </a:rPr>
              <a:t>polyA</a:t>
            </a:r>
            <a:r>
              <a:rPr lang="en-NZ" sz="1200" b="0" i="0" kern="1200" dirty="0">
                <a:solidFill>
                  <a:schemeClr val="tx1"/>
                </a:solidFill>
                <a:effectLst/>
                <a:latin typeface="+mn-lt"/>
                <a:ea typeface="+mn-ea"/>
                <a:cs typeface="+mn-cs"/>
              </a:rPr>
              <a:t>-selected libraries is that its performance is better for degraded RNAs</a:t>
            </a:r>
            <a:r>
              <a:rPr lang="en-NZ" sz="1200" b="0" i="0" kern="1200" baseline="30000" dirty="0">
                <a:solidFill>
                  <a:schemeClr val="tx1"/>
                </a:solidFill>
                <a:effectLst/>
                <a:latin typeface="+mn-lt"/>
                <a:ea typeface="+mn-ea"/>
                <a:cs typeface="+mn-cs"/>
                <a:hlinkClick r:id="rId3" tooltip="Kumar, A. et al. The impact of RNA sequence library construction protocols on transcriptomic profiling of leukemia. BMC Genomics 18, 629, &#10;                    https://doi.org/10.1186/s12864-017-4039-1&#10;                    &#10;                   (2017)."/>
              </a:rPr>
              <a:t>8</a:t>
            </a:r>
            <a:r>
              <a:rPr lang="en-NZ" sz="1200" b="0" i="0" kern="1200" baseline="30000" dirty="0">
                <a:solidFill>
                  <a:schemeClr val="tx1"/>
                </a:solidFill>
                <a:effectLst/>
                <a:latin typeface="+mn-lt"/>
                <a:ea typeface="+mn-ea"/>
                <a:cs typeface="+mn-cs"/>
              </a:rPr>
              <a:t>,</a:t>
            </a:r>
            <a:r>
              <a:rPr lang="en-NZ" sz="1200" b="0" i="0" kern="1200" baseline="30000" dirty="0">
                <a:solidFill>
                  <a:schemeClr val="tx1"/>
                </a:solidFill>
                <a:effectLst/>
                <a:latin typeface="+mn-lt"/>
                <a:ea typeface="+mn-ea"/>
                <a:cs typeface="+mn-cs"/>
                <a:hlinkClick r:id="rId4" tooltip="Schuierer, S. et al. A comprehensive assessment of RNA-seq protocols for degraded and low-quantity samples. BMC Genomics 18, 442, &#10;                    https://doi.org/10.1186/s12864-017-3827-y&#10;                    &#10;                   (2017)."/>
              </a:rPr>
              <a:t>9</a:t>
            </a:r>
            <a:r>
              <a:rPr lang="en-NZ" sz="1200" b="0" i="0" kern="1200" baseline="30000" dirty="0">
                <a:solidFill>
                  <a:schemeClr val="tx1"/>
                </a:solidFill>
                <a:effectLst/>
                <a:latin typeface="+mn-lt"/>
                <a:ea typeface="+mn-ea"/>
                <a:cs typeface="+mn-cs"/>
              </a:rPr>
              <a:t>,</a:t>
            </a:r>
            <a:r>
              <a:rPr lang="en-NZ" sz="1200" b="0" i="0" kern="1200" baseline="30000" dirty="0">
                <a:solidFill>
                  <a:schemeClr val="tx1"/>
                </a:solidFill>
                <a:effectLst/>
                <a:latin typeface="+mn-lt"/>
                <a:ea typeface="+mn-ea"/>
                <a:cs typeface="+mn-cs"/>
                <a:hlinkClick r:id="rId5" tooltip="Alberti, A. et al. Comparison of library preparation methods reveals their impact on interpretation of metatranscriptomic data. BMC Genomics 15, 912, &#10;                    https://doi.org/10.1186/1471-2164-15-912&#10;                    &#10;                   (2014)."/>
              </a:rPr>
              <a:t>10</a:t>
            </a:r>
            <a:r>
              <a:rPr lang="en-NZ" sz="1200" b="0" i="0" kern="1200" baseline="30000" dirty="0">
                <a:solidFill>
                  <a:schemeClr val="tx1"/>
                </a:solidFill>
                <a:effectLst/>
                <a:latin typeface="+mn-lt"/>
                <a:ea typeface="+mn-ea"/>
                <a:cs typeface="+mn-cs"/>
              </a:rPr>
              <a:t>,</a:t>
            </a:r>
            <a:r>
              <a:rPr lang="en-NZ" sz="1200" b="0" i="0" kern="1200" baseline="30000" dirty="0">
                <a:solidFill>
                  <a:schemeClr val="tx1"/>
                </a:solidFill>
                <a:effectLst/>
                <a:latin typeface="+mn-lt"/>
                <a:ea typeface="+mn-ea"/>
                <a:cs typeface="+mn-cs"/>
                <a:hlinkClick r:id="rId6" tooltip="Guo, Y. et al. RNAseq by total RNA library identifies additional RNAs compared to poly(A) RNA library. Biomed. Res. Int. 2015, 862130, &#10;                    https://doi.org/10.1155/2015/862130&#10;                    &#10;                   (2015)."/>
              </a:rPr>
              <a:t>11</a:t>
            </a:r>
            <a:r>
              <a:rPr lang="en-NZ" sz="1200" b="0" i="0" kern="1200" baseline="30000" dirty="0">
                <a:solidFill>
                  <a:schemeClr val="tx1"/>
                </a:solidFill>
                <a:effectLst/>
                <a:latin typeface="+mn-lt"/>
                <a:ea typeface="+mn-ea"/>
                <a:cs typeface="+mn-cs"/>
              </a:rPr>
              <a:t>,</a:t>
            </a:r>
            <a:r>
              <a:rPr lang="en-NZ" sz="1200" b="0" i="0" kern="1200" baseline="30000" dirty="0">
                <a:solidFill>
                  <a:schemeClr val="tx1"/>
                </a:solidFill>
                <a:effectLst/>
                <a:latin typeface="+mn-lt"/>
                <a:ea typeface="+mn-ea"/>
                <a:cs typeface="+mn-cs"/>
                <a:hlinkClick r:id="rId7" tooltip="Petrova, O. E., Garcia-Alcalde, F., Zampaloni, C. &amp; Sauer, K. Comparative evaluation of rRNA depletion procedures for the improved analysis of bacterial biofilm and mixed pathogen culture transcriptomes. Scientific Reports 7, 41114, &#10;                    https://doi.org/10.1038/srep41114&#10;                    &#10;                   (2017)."/>
              </a:rPr>
              <a:t>12</a:t>
            </a:r>
            <a:r>
              <a:rPr lang="en-NZ" sz="1200" b="0" i="0" kern="1200" dirty="0">
                <a:solidFill>
                  <a:schemeClr val="tx1"/>
                </a:solidFill>
                <a:effectLst/>
                <a:latin typeface="+mn-lt"/>
                <a:ea typeface="+mn-ea"/>
                <a:cs typeface="+mn-cs"/>
              </a:rPr>
              <a:t>.</a:t>
            </a:r>
          </a:p>
          <a:p>
            <a:pPr marL="0" lvl="0" indent="0" algn="l" rtl="0">
              <a:spcBef>
                <a:spcPts val="0"/>
              </a:spcBef>
              <a:spcAft>
                <a:spcPts val="0"/>
              </a:spcAft>
              <a:buNone/>
            </a:pPr>
            <a:endParaRPr lang="en-NZ" sz="1200" b="0" i="0" kern="1200" dirty="0">
              <a:solidFill>
                <a:schemeClr val="tx1"/>
              </a:solidFill>
              <a:effectLst/>
              <a:latin typeface="+mn-lt"/>
              <a:ea typeface="+mn-ea"/>
              <a:cs typeface="+mn-cs"/>
            </a:endParaRPr>
          </a:p>
          <a:p>
            <a:pPr marL="0" lvl="0" indent="0" algn="l" rtl="0">
              <a:spcBef>
                <a:spcPts val="0"/>
              </a:spcBef>
              <a:spcAft>
                <a:spcPts val="0"/>
              </a:spcAft>
              <a:buNone/>
            </a:pPr>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www.thermofisher.com</a:t>
            </a:r>
            <a:r>
              <a:rPr lang="en-NZ" sz="1200" b="0" i="0" kern="1200" dirty="0">
                <a:solidFill>
                  <a:schemeClr val="tx1"/>
                </a:solidFill>
                <a:effectLst/>
                <a:latin typeface="+mn-lt"/>
                <a:ea typeface="+mn-ea"/>
                <a:cs typeface="+mn-cs"/>
              </a:rPr>
              <a:t>/us/</a:t>
            </a:r>
            <a:r>
              <a:rPr lang="en-NZ" sz="1200" b="0" i="0" kern="1200" dirty="0" err="1">
                <a:solidFill>
                  <a:schemeClr val="tx1"/>
                </a:solidFill>
                <a:effectLst/>
                <a:latin typeface="+mn-lt"/>
                <a:ea typeface="+mn-ea"/>
                <a:cs typeface="+mn-cs"/>
              </a:rPr>
              <a:t>en</a:t>
            </a:r>
            <a:r>
              <a:rPr lang="en-NZ" sz="1200" b="0" i="0" kern="1200" dirty="0">
                <a:solidFill>
                  <a:schemeClr val="tx1"/>
                </a:solidFill>
                <a:effectLst/>
                <a:latin typeface="+mn-lt"/>
                <a:ea typeface="+mn-ea"/>
                <a:cs typeface="+mn-cs"/>
              </a:rPr>
              <a:t>/home/life-science/</a:t>
            </a:r>
            <a:r>
              <a:rPr lang="en-NZ" sz="1200" b="0" i="0" kern="1200" dirty="0" err="1">
                <a:solidFill>
                  <a:schemeClr val="tx1"/>
                </a:solidFill>
                <a:effectLst/>
                <a:latin typeface="+mn-lt"/>
                <a:ea typeface="+mn-ea"/>
                <a:cs typeface="+mn-cs"/>
              </a:rPr>
              <a:t>dna</a:t>
            </a:r>
            <a:r>
              <a:rPr lang="en-NZ" sz="1200" b="0" i="0" kern="1200" dirty="0">
                <a:solidFill>
                  <a:schemeClr val="tx1"/>
                </a:solidFill>
                <a:effectLst/>
                <a:latin typeface="+mn-lt"/>
                <a:ea typeface="+mn-ea"/>
                <a:cs typeface="+mn-cs"/>
              </a:rPr>
              <a:t>-</a:t>
            </a:r>
            <a:r>
              <a:rPr lang="en-NZ" sz="1200" b="0" i="0" kern="1200" dirty="0" err="1">
                <a:solidFill>
                  <a:schemeClr val="tx1"/>
                </a:solidFill>
                <a:effectLst/>
                <a:latin typeface="+mn-lt"/>
                <a:ea typeface="+mn-ea"/>
                <a:cs typeface="+mn-cs"/>
              </a:rPr>
              <a:t>rna</a:t>
            </a:r>
            <a:r>
              <a:rPr lang="en-NZ" sz="1200" b="0" i="0" kern="1200" dirty="0">
                <a:solidFill>
                  <a:schemeClr val="tx1"/>
                </a:solidFill>
                <a:effectLst/>
                <a:latin typeface="+mn-lt"/>
                <a:ea typeface="+mn-ea"/>
                <a:cs typeface="+mn-cs"/>
              </a:rPr>
              <a:t>-purification-analysis/</a:t>
            </a:r>
            <a:r>
              <a:rPr lang="en-NZ" sz="1200" b="0" i="0" kern="1200" dirty="0" err="1">
                <a:solidFill>
                  <a:schemeClr val="tx1"/>
                </a:solidFill>
                <a:effectLst/>
                <a:latin typeface="+mn-lt"/>
                <a:ea typeface="+mn-ea"/>
                <a:cs typeface="+mn-cs"/>
              </a:rPr>
              <a:t>rna</a:t>
            </a:r>
            <a:r>
              <a:rPr lang="en-NZ" sz="1200" b="0" i="0" kern="1200" dirty="0">
                <a:solidFill>
                  <a:schemeClr val="tx1"/>
                </a:solidFill>
                <a:effectLst/>
                <a:latin typeface="+mn-lt"/>
                <a:ea typeface="+mn-ea"/>
                <a:cs typeface="+mn-cs"/>
              </a:rPr>
              <a:t>-extraction/</a:t>
            </a:r>
            <a:r>
              <a:rPr lang="en-NZ" sz="1200" b="0" i="0" kern="1200" dirty="0" err="1">
                <a:solidFill>
                  <a:schemeClr val="tx1"/>
                </a:solidFill>
                <a:effectLst/>
                <a:latin typeface="+mn-lt"/>
                <a:ea typeface="+mn-ea"/>
                <a:cs typeface="+mn-cs"/>
              </a:rPr>
              <a:t>rna</a:t>
            </a:r>
            <a:r>
              <a:rPr lang="en-NZ" sz="1200" b="0" i="0" kern="1200" dirty="0">
                <a:solidFill>
                  <a:schemeClr val="tx1"/>
                </a:solidFill>
                <a:effectLst/>
                <a:latin typeface="+mn-lt"/>
                <a:ea typeface="+mn-ea"/>
                <a:cs typeface="+mn-cs"/>
              </a:rPr>
              <a:t>-applications/ribosomal-</a:t>
            </a:r>
            <a:r>
              <a:rPr lang="en-NZ" sz="1200" b="0" i="0" kern="1200" dirty="0" err="1">
                <a:solidFill>
                  <a:schemeClr val="tx1"/>
                </a:solidFill>
                <a:effectLst/>
                <a:latin typeface="+mn-lt"/>
                <a:ea typeface="+mn-ea"/>
                <a:cs typeface="+mn-cs"/>
              </a:rPr>
              <a:t>rna</a:t>
            </a:r>
            <a:r>
              <a:rPr lang="en-NZ" sz="1200" b="0" i="0" kern="1200" dirty="0">
                <a:solidFill>
                  <a:schemeClr val="tx1"/>
                </a:solidFill>
                <a:effectLst/>
                <a:latin typeface="+mn-lt"/>
                <a:ea typeface="+mn-ea"/>
                <a:cs typeface="+mn-cs"/>
              </a:rPr>
              <a:t>-</a:t>
            </a:r>
            <a:r>
              <a:rPr lang="en-NZ" sz="1200" b="0" i="0" kern="1200" dirty="0" err="1">
                <a:solidFill>
                  <a:schemeClr val="tx1"/>
                </a:solidFill>
                <a:effectLst/>
                <a:latin typeface="+mn-lt"/>
                <a:ea typeface="+mn-ea"/>
                <a:cs typeface="+mn-cs"/>
              </a:rPr>
              <a:t>depletion.html</a:t>
            </a:r>
            <a:endParaRPr lang="en-NZ" sz="1200" b="0" i="0" kern="1200" dirty="0">
              <a:solidFill>
                <a:schemeClr val="tx1"/>
              </a:solidFill>
              <a:effectLst/>
              <a:latin typeface="+mn-lt"/>
              <a:ea typeface="+mn-ea"/>
              <a:cs typeface="+mn-cs"/>
            </a:endParaRPr>
          </a:p>
          <a:p>
            <a:pPr marL="0" lvl="0" indent="0" algn="l" rtl="0">
              <a:spcBef>
                <a:spcPts val="0"/>
              </a:spcBef>
              <a:spcAft>
                <a:spcPts val="0"/>
              </a:spcAft>
              <a:buNone/>
            </a:pPr>
            <a:r>
              <a:rPr lang="en-NZ" sz="1200" b="0" i="0" kern="1200" dirty="0">
                <a:solidFill>
                  <a:schemeClr val="tx1"/>
                </a:solidFill>
                <a:effectLst/>
                <a:latin typeface="+mn-lt"/>
                <a:ea typeface="+mn-ea"/>
                <a:cs typeface="+mn-cs"/>
              </a:rPr>
              <a:t>Ribosomal RNA is a type of non-coding RNA which is the primary component of ribosomes, essential to all cells. Ribosomal RNA is transcribed from ribosomal DNA (rDNA) and then bound to ribosomal proteins to form small and large ribosome subunits. rRNA is the physical and mechanical actor of the ribosome that forces transfer RNA (tRNA) and messenger RNA (mRNA) to process and translate the latter into proteins.</a:t>
            </a:r>
            <a:r>
              <a:rPr lang="en-NZ" sz="1200" b="0" i="0" u="none" strike="noStrike" kern="1200" baseline="30000" dirty="0">
                <a:solidFill>
                  <a:schemeClr val="tx1"/>
                </a:solidFill>
                <a:effectLst/>
                <a:latin typeface="+mn-lt"/>
                <a:ea typeface="+mn-ea"/>
                <a:cs typeface="+mn-cs"/>
                <a:hlinkClick r:id="rId8"/>
              </a:rPr>
              <a:t>[1]</a:t>
            </a:r>
            <a:r>
              <a:rPr lang="en-NZ" sz="1200" b="0" i="0" kern="1200" dirty="0">
                <a:solidFill>
                  <a:schemeClr val="tx1"/>
                </a:solidFill>
                <a:effectLst/>
                <a:latin typeface="+mn-lt"/>
                <a:ea typeface="+mn-ea"/>
                <a:cs typeface="+mn-cs"/>
              </a:rPr>
              <a:t> Ribosomal RNA is the predominant form of RNA found in most cells; it makes up &gt;80% of cellular RNA despite never being translated into proteins </a:t>
            </a:r>
            <a:r>
              <a:rPr lang="en-NZ" sz="1200" b="0" i="0" u="none" strike="noStrike" kern="1200" dirty="0">
                <a:solidFill>
                  <a:schemeClr val="tx1"/>
                </a:solidFill>
                <a:effectLst/>
                <a:latin typeface="+mn-lt"/>
                <a:ea typeface="+mn-ea"/>
                <a:cs typeface="+mn-cs"/>
              </a:rPr>
              <a:t>itself.</a:t>
            </a:r>
            <a:endParaRPr lang="en-NZ"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chagall.med.cornell.edu</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RNASEQcourse</a:t>
            </a:r>
            <a:r>
              <a:rPr lang="en-US" sz="1200" dirty="0">
                <a:latin typeface="Arial" panose="020B0604020202020204" pitchFamily="34" charset="0"/>
                <a:cs typeface="Arial" panose="020B0604020202020204" pitchFamily="34" charset="0"/>
              </a:rPr>
              <a:t>/Intro2RNAseq.pdf</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3452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kern="1200" dirty="0">
                <a:solidFill>
                  <a:schemeClr val="tx1"/>
                </a:solidFill>
                <a:effectLst/>
                <a:latin typeface="+mn-lt"/>
                <a:ea typeface="+mn-ea"/>
                <a:cs typeface="+mn-cs"/>
              </a:rPr>
              <a:t>Figures: </a:t>
            </a:r>
            <a:r>
              <a:rPr lang="en-NZ" sz="1200" b="0" kern="1200" dirty="0" err="1">
                <a:solidFill>
                  <a:schemeClr val="tx1"/>
                </a:solidFill>
                <a:effectLst/>
                <a:latin typeface="+mn-lt"/>
                <a:ea typeface="+mn-ea"/>
                <a:cs typeface="+mn-cs"/>
              </a:rPr>
              <a:t>Biorender</a:t>
            </a:r>
            <a:endParaRPr lang="en-NZ" sz="1200" b="0" kern="1200" dirty="0">
              <a:solidFill>
                <a:schemeClr val="tx1"/>
              </a:solidFill>
              <a:effectLst/>
              <a:latin typeface="+mn-lt"/>
              <a:ea typeface="+mn-ea"/>
              <a:cs typeface="+mn-cs"/>
            </a:endParaRPr>
          </a:p>
          <a:p>
            <a:endParaRPr lang="en-NZ" sz="1200" b="0" kern="1200" dirty="0">
              <a:solidFill>
                <a:schemeClr val="tx1"/>
              </a:solidFill>
              <a:effectLst/>
              <a:latin typeface="+mn-lt"/>
              <a:ea typeface="+mn-ea"/>
              <a:cs typeface="+mn-cs"/>
            </a:endParaRPr>
          </a:p>
          <a:p>
            <a:r>
              <a:rPr lang="en-NZ" sz="1200" b="0" kern="1200" dirty="0">
                <a:solidFill>
                  <a:schemeClr val="tx1"/>
                </a:solidFill>
                <a:effectLst/>
                <a:latin typeface="+mn-lt"/>
                <a:ea typeface="+mn-ea"/>
                <a:cs typeface="+mn-cs"/>
              </a:rPr>
              <a:t>Script:</a:t>
            </a:r>
          </a:p>
          <a:p>
            <a:r>
              <a:rPr lang="en-NZ" sz="1200" b="0" kern="1200" dirty="0">
                <a:solidFill>
                  <a:schemeClr val="tx1"/>
                </a:solidFill>
                <a:effectLst/>
                <a:latin typeface="+mn-lt"/>
                <a:ea typeface="+mn-ea"/>
                <a:cs typeface="+mn-cs"/>
              </a:rPr>
              <a:t>Lib prep broadly consist of these steps</a:t>
            </a:r>
          </a:p>
          <a:p>
            <a:pPr marL="171450" indent="-171450">
              <a:buFontTx/>
              <a:buChar char="-"/>
            </a:pPr>
            <a:r>
              <a:rPr lang="en-NZ" sz="1200" b="0" kern="1200" dirty="0">
                <a:solidFill>
                  <a:schemeClr val="tx1"/>
                </a:solidFill>
                <a:effectLst/>
                <a:latin typeface="+mn-lt"/>
                <a:ea typeface="+mn-ea"/>
                <a:cs typeface="+mn-cs"/>
              </a:rPr>
              <a:t>Total RNA including mRNA</a:t>
            </a:r>
          </a:p>
          <a:p>
            <a:pPr marL="171450" indent="-171450">
              <a:buFontTx/>
              <a:buChar char="-"/>
            </a:pPr>
            <a:r>
              <a:rPr lang="en-NZ" sz="1200" b="0" kern="1200" dirty="0">
                <a:solidFill>
                  <a:schemeClr val="tx1"/>
                </a:solidFill>
                <a:effectLst/>
                <a:latin typeface="+mn-lt"/>
                <a:ea typeface="+mn-ea"/>
                <a:cs typeface="+mn-cs"/>
              </a:rPr>
              <a:t>Removal of genomic DNA</a:t>
            </a:r>
          </a:p>
          <a:p>
            <a:pPr marL="171450" indent="-171450">
              <a:buFontTx/>
              <a:buChar char="-"/>
            </a:pPr>
            <a:r>
              <a:rPr lang="en-NZ" sz="1200" b="0" kern="1200" dirty="0">
                <a:solidFill>
                  <a:schemeClr val="tx1"/>
                </a:solidFill>
                <a:effectLst/>
                <a:latin typeface="+mn-lt"/>
                <a:ea typeface="+mn-ea"/>
                <a:cs typeface="+mn-cs"/>
              </a:rPr>
              <a:t>Either rRNA depletion (hybridization to complementary biotinylated oligo probes) or Poly A selection (oligo dT primers) but you lose non-</a:t>
            </a:r>
            <a:r>
              <a:rPr lang="en-NZ" sz="1200" b="0" kern="1200" dirty="0" err="1">
                <a:solidFill>
                  <a:schemeClr val="tx1"/>
                </a:solidFill>
                <a:effectLst/>
                <a:latin typeface="+mn-lt"/>
                <a:ea typeface="+mn-ea"/>
                <a:cs typeface="+mn-cs"/>
              </a:rPr>
              <a:t>polyA</a:t>
            </a:r>
            <a:r>
              <a:rPr lang="en-NZ" sz="1200" b="0" kern="1200" dirty="0">
                <a:solidFill>
                  <a:schemeClr val="tx1"/>
                </a:solidFill>
                <a:effectLst/>
                <a:latin typeface="+mn-lt"/>
                <a:ea typeface="+mn-ea"/>
                <a:cs typeface="+mn-cs"/>
              </a:rPr>
              <a:t> transcripts etc</a:t>
            </a:r>
          </a:p>
          <a:p>
            <a:pPr marL="171450" indent="-171450">
              <a:buFontTx/>
              <a:buChar char="-"/>
            </a:pPr>
            <a:r>
              <a:rPr lang="en-NZ" sz="1200" b="0" kern="1200" dirty="0">
                <a:solidFill>
                  <a:schemeClr val="tx1"/>
                </a:solidFill>
                <a:effectLst/>
                <a:latin typeface="+mn-lt"/>
                <a:ea typeface="+mn-ea"/>
                <a:cs typeface="+mn-cs"/>
              </a:rPr>
              <a:t>RNA fragmentation- enzymatic/heat/sonication</a:t>
            </a:r>
          </a:p>
          <a:p>
            <a:endParaRPr lang="en-NZ" sz="1200" b="1" kern="1200" dirty="0">
              <a:solidFill>
                <a:schemeClr val="tx1"/>
              </a:solidFill>
              <a:effectLst/>
              <a:latin typeface="+mn-lt"/>
              <a:ea typeface="+mn-ea"/>
              <a:cs typeface="+mn-cs"/>
            </a:endParaRPr>
          </a:p>
          <a:p>
            <a:r>
              <a:rPr lang="en-NZ" sz="1200" b="0" kern="1200" dirty="0">
                <a:solidFill>
                  <a:schemeClr val="tx1"/>
                </a:solidFill>
                <a:effectLst/>
                <a:latin typeface="+mn-lt"/>
                <a:ea typeface="+mn-ea"/>
                <a:cs typeface="+mn-cs"/>
              </a:rPr>
              <a:t>Information:</a:t>
            </a:r>
          </a:p>
          <a:p>
            <a:r>
              <a:rPr lang="en-NZ" sz="1200" b="0" kern="1200" dirty="0">
                <a:solidFill>
                  <a:schemeClr val="tx1"/>
                </a:solidFill>
                <a:effectLst/>
                <a:latin typeface="+mn-lt"/>
                <a:ea typeface="+mn-ea"/>
                <a:cs typeface="+mn-cs"/>
              </a:rPr>
              <a:t>https://</a:t>
            </a:r>
            <a:r>
              <a:rPr lang="en-NZ" sz="1200" b="0" kern="1200" dirty="0" err="1">
                <a:solidFill>
                  <a:schemeClr val="tx1"/>
                </a:solidFill>
                <a:effectLst/>
                <a:latin typeface="+mn-lt"/>
                <a:ea typeface="+mn-ea"/>
                <a:cs typeface="+mn-cs"/>
              </a:rPr>
              <a:t>rnaseq.uoregon.edu</a:t>
            </a:r>
            <a:r>
              <a:rPr lang="en-NZ" sz="1200" b="0" kern="1200" dirty="0">
                <a:solidFill>
                  <a:schemeClr val="tx1"/>
                </a:solidFill>
                <a:effectLst/>
                <a:latin typeface="+mn-lt"/>
                <a:ea typeface="+mn-ea"/>
                <a:cs typeface="+mn-cs"/>
              </a:rPr>
              <a:t>/#library-prep</a:t>
            </a:r>
          </a:p>
          <a:p>
            <a:r>
              <a:rPr lang="en-NZ" sz="1200" b="0" kern="1200" dirty="0">
                <a:solidFill>
                  <a:schemeClr val="tx1"/>
                </a:solidFill>
                <a:effectLst/>
                <a:latin typeface="+mn-lt"/>
                <a:ea typeface="+mn-ea"/>
                <a:cs typeface="+mn-cs"/>
              </a:rPr>
              <a:t>https://</a:t>
            </a:r>
            <a:r>
              <a:rPr lang="en-NZ" sz="1200" b="0" kern="1200" dirty="0" err="1">
                <a:solidFill>
                  <a:schemeClr val="tx1"/>
                </a:solidFill>
                <a:effectLst/>
                <a:latin typeface="+mn-lt"/>
                <a:ea typeface="+mn-ea"/>
                <a:cs typeface="+mn-cs"/>
              </a:rPr>
              <a:t>www.labome.com</a:t>
            </a:r>
            <a:r>
              <a:rPr lang="en-NZ" sz="1200" b="0" kern="1200" dirty="0">
                <a:solidFill>
                  <a:schemeClr val="tx1"/>
                </a:solidFill>
                <a:effectLst/>
                <a:latin typeface="+mn-lt"/>
                <a:ea typeface="+mn-ea"/>
                <a:cs typeface="+mn-cs"/>
              </a:rPr>
              <a:t>/method/RNA-</a:t>
            </a:r>
            <a:r>
              <a:rPr lang="en-NZ" sz="1200" b="0" kern="1200" dirty="0" err="1">
                <a:solidFill>
                  <a:schemeClr val="tx1"/>
                </a:solidFill>
                <a:effectLst/>
                <a:latin typeface="+mn-lt"/>
                <a:ea typeface="+mn-ea"/>
                <a:cs typeface="+mn-cs"/>
              </a:rPr>
              <a:t>seq.html</a:t>
            </a:r>
            <a:endParaRPr lang="en-NZ" sz="1200" b="0" kern="1200" dirty="0">
              <a:solidFill>
                <a:schemeClr val="tx1"/>
              </a:solidFill>
              <a:effectLst/>
              <a:latin typeface="+mn-lt"/>
              <a:ea typeface="+mn-ea"/>
              <a:cs typeface="+mn-cs"/>
            </a:endParaRPr>
          </a:p>
          <a:p>
            <a:r>
              <a:rPr lang="en-NZ" sz="1200" b="0" kern="1200" dirty="0">
                <a:solidFill>
                  <a:schemeClr val="tx1"/>
                </a:solidFill>
                <a:effectLst/>
                <a:latin typeface="+mn-lt"/>
                <a:ea typeface="+mn-ea"/>
                <a:cs typeface="+mn-cs"/>
              </a:rPr>
              <a:t>Library preparation</a:t>
            </a:r>
          </a:p>
          <a:p>
            <a:r>
              <a:rPr lang="en-NZ" sz="1200" b="0" i="0" kern="1200" dirty="0">
                <a:solidFill>
                  <a:schemeClr val="tx1"/>
                </a:solidFill>
                <a:effectLst/>
                <a:latin typeface="+mn-lt"/>
                <a:ea typeface="+mn-ea"/>
                <a:cs typeface="+mn-cs"/>
              </a:rPr>
              <a:t>Library preparation can be accomplished through commercial kits such as the </a:t>
            </a:r>
            <a:r>
              <a:rPr lang="en-NZ" sz="1200" b="0" i="0" kern="1200" dirty="0" err="1">
                <a:solidFill>
                  <a:schemeClr val="tx1"/>
                </a:solidFill>
                <a:effectLst/>
                <a:latin typeface="+mn-lt"/>
                <a:ea typeface="+mn-ea"/>
                <a:cs typeface="+mn-cs"/>
              </a:rPr>
              <a:t>NEXTflex</a:t>
            </a:r>
            <a:r>
              <a:rPr lang="en-NZ" sz="1200" b="0" i="0" kern="1200" dirty="0">
                <a:solidFill>
                  <a:schemeClr val="tx1"/>
                </a:solidFill>
                <a:effectLst/>
                <a:latin typeface="+mn-lt"/>
                <a:ea typeface="+mn-ea"/>
                <a:cs typeface="+mn-cs"/>
              </a:rPr>
              <a:t> kit from </a:t>
            </a:r>
            <a:r>
              <a:rPr lang="en-NZ" sz="1200" b="0" i="0" kern="1200" dirty="0" err="1">
                <a:solidFill>
                  <a:schemeClr val="tx1"/>
                </a:solidFill>
                <a:effectLst/>
                <a:latin typeface="+mn-lt"/>
                <a:ea typeface="+mn-ea"/>
                <a:cs typeface="+mn-cs"/>
              </a:rPr>
              <a:t>Bioo</a:t>
            </a:r>
            <a:r>
              <a:rPr lang="en-NZ" sz="1200" b="0" i="0" kern="1200" dirty="0">
                <a:solidFill>
                  <a:schemeClr val="tx1"/>
                </a:solidFill>
                <a:effectLst/>
                <a:latin typeface="+mn-lt"/>
                <a:ea typeface="+mn-ea"/>
                <a:cs typeface="+mn-cs"/>
              </a:rPr>
              <a:t> Scientific) [</a:t>
            </a:r>
            <a:r>
              <a:rPr lang="en-NZ" sz="1200" b="0" i="0" u="none" strike="noStrike" kern="1200" dirty="0">
                <a:solidFill>
                  <a:schemeClr val="tx1"/>
                </a:solidFill>
                <a:effectLst/>
                <a:latin typeface="+mn-lt"/>
                <a:ea typeface="+mn-ea"/>
                <a:cs typeface="+mn-cs"/>
                <a:hlinkClick r:id="rId3"/>
              </a:rPr>
              <a:t>13</a:t>
            </a:r>
            <a:r>
              <a:rPr lang="en-NZ" sz="1200" b="0" i="0" kern="1200" dirty="0">
                <a:solidFill>
                  <a:schemeClr val="tx1"/>
                </a:solidFill>
                <a:effectLst/>
                <a:latin typeface="+mn-lt"/>
                <a:ea typeface="+mn-ea"/>
                <a:cs typeface="+mn-cs"/>
              </a:rPr>
              <a:t>], </a:t>
            </a:r>
            <a:r>
              <a:rPr lang="en-NZ" sz="1200" b="0" i="0" kern="1200" dirty="0" err="1">
                <a:solidFill>
                  <a:schemeClr val="tx1"/>
                </a:solidFill>
                <a:effectLst/>
                <a:latin typeface="+mn-lt"/>
                <a:ea typeface="+mn-ea"/>
                <a:cs typeface="+mn-cs"/>
              </a:rPr>
              <a:t>SMARTer</a:t>
            </a:r>
            <a:r>
              <a:rPr lang="en-NZ" sz="1200" b="0" i="0" kern="1200" dirty="0">
                <a:solidFill>
                  <a:schemeClr val="tx1"/>
                </a:solidFill>
                <a:effectLst/>
                <a:latin typeface="+mn-lt"/>
                <a:ea typeface="+mn-ea"/>
                <a:cs typeface="+mn-cs"/>
              </a:rPr>
              <a:t> Stranded RNA-</a:t>
            </a:r>
            <a:r>
              <a:rPr lang="en-NZ" sz="1200" b="0" i="0" kern="1200" dirty="0" err="1">
                <a:solidFill>
                  <a:schemeClr val="tx1"/>
                </a:solidFill>
                <a:effectLst/>
                <a:latin typeface="+mn-lt"/>
                <a:ea typeface="+mn-ea"/>
                <a:cs typeface="+mn-cs"/>
              </a:rPr>
              <a:t>Seq</a:t>
            </a:r>
            <a:r>
              <a:rPr lang="en-NZ" sz="1200" b="0" i="0" kern="1200" dirty="0">
                <a:solidFill>
                  <a:schemeClr val="tx1"/>
                </a:solidFill>
                <a:effectLst/>
                <a:latin typeface="+mn-lt"/>
                <a:ea typeface="+mn-ea"/>
                <a:cs typeface="+mn-cs"/>
              </a:rPr>
              <a:t> Kits from Takara (634837) [</a:t>
            </a:r>
            <a:r>
              <a:rPr lang="en-NZ" sz="1200" b="0" i="0" u="none" strike="noStrike" kern="1200" dirty="0">
                <a:solidFill>
                  <a:schemeClr val="tx1"/>
                </a:solidFill>
                <a:effectLst/>
                <a:latin typeface="+mn-lt"/>
                <a:ea typeface="+mn-ea"/>
                <a:cs typeface="+mn-cs"/>
                <a:hlinkClick r:id="rId4"/>
              </a:rPr>
              <a:t>16</a:t>
            </a:r>
            <a:r>
              <a:rPr lang="en-NZ" sz="1200" b="0" i="0" kern="1200" dirty="0">
                <a:solidFill>
                  <a:schemeClr val="tx1"/>
                </a:solidFill>
                <a:effectLst/>
                <a:latin typeface="+mn-lt"/>
                <a:ea typeface="+mn-ea"/>
                <a:cs typeface="+mn-cs"/>
              </a:rPr>
              <a:t>] or SMART-</a:t>
            </a:r>
            <a:r>
              <a:rPr lang="en-NZ" sz="1200" b="0" i="0" kern="1200" dirty="0" err="1">
                <a:solidFill>
                  <a:schemeClr val="tx1"/>
                </a:solidFill>
                <a:effectLst/>
                <a:latin typeface="+mn-lt"/>
                <a:ea typeface="+mn-ea"/>
                <a:cs typeface="+mn-cs"/>
              </a:rPr>
              <a:t>Seq</a:t>
            </a:r>
            <a:r>
              <a:rPr lang="en-NZ" sz="1200" b="0" i="0" kern="1200" dirty="0">
                <a:solidFill>
                  <a:schemeClr val="tx1"/>
                </a:solidFill>
                <a:effectLst/>
                <a:latin typeface="+mn-lt"/>
                <a:ea typeface="+mn-ea"/>
                <a:cs typeface="+mn-cs"/>
              </a:rPr>
              <a:t>® v4 Ultra® Low Input RNA Kit from Takara (634890) with </a:t>
            </a:r>
            <a:r>
              <a:rPr lang="en-NZ" sz="1200" b="0" i="0" kern="1200" dirty="0" err="1">
                <a:solidFill>
                  <a:schemeClr val="tx1"/>
                </a:solidFill>
                <a:effectLst/>
                <a:latin typeface="+mn-lt"/>
                <a:ea typeface="+mn-ea"/>
                <a:cs typeface="+mn-cs"/>
              </a:rPr>
              <a:t>Nextera</a:t>
            </a:r>
            <a:r>
              <a:rPr lang="en-NZ" sz="1200" b="0" i="0" kern="1200" dirty="0">
                <a:solidFill>
                  <a:schemeClr val="tx1"/>
                </a:solidFill>
                <a:effectLst/>
                <a:latin typeface="+mn-lt"/>
                <a:ea typeface="+mn-ea"/>
                <a:cs typeface="+mn-cs"/>
              </a:rPr>
              <a:t> XT DNA Library Prep Kit from Illumina (FC-131-1096) [</a:t>
            </a:r>
            <a:r>
              <a:rPr lang="en-NZ" sz="1200" b="0" i="0" u="none" strike="noStrike" kern="1200" dirty="0">
                <a:solidFill>
                  <a:schemeClr val="tx1"/>
                </a:solidFill>
                <a:effectLst/>
                <a:latin typeface="+mn-lt"/>
                <a:ea typeface="+mn-ea"/>
                <a:cs typeface="+mn-cs"/>
                <a:hlinkClick r:id="rId5"/>
              </a:rPr>
              <a:t>17</a:t>
            </a:r>
            <a:r>
              <a:rPr lang="en-NZ" sz="1200" b="0" i="0" kern="1200" dirty="0">
                <a:solidFill>
                  <a:schemeClr val="tx1"/>
                </a:solidFill>
                <a:effectLst/>
                <a:latin typeface="+mn-lt"/>
                <a:ea typeface="+mn-ea"/>
                <a:cs typeface="+mn-cs"/>
              </a:rPr>
              <a:t>], </a:t>
            </a:r>
            <a:r>
              <a:rPr lang="en-NZ" sz="1200" b="0" i="0" kern="1200" dirty="0" err="1">
                <a:solidFill>
                  <a:schemeClr val="tx1"/>
                </a:solidFill>
                <a:effectLst/>
                <a:latin typeface="+mn-lt"/>
                <a:ea typeface="+mn-ea"/>
                <a:cs typeface="+mn-cs"/>
              </a:rPr>
              <a:t>TruSeq</a:t>
            </a:r>
            <a:r>
              <a:rPr lang="en-NZ" sz="1200" b="0" i="0" kern="1200" dirty="0">
                <a:solidFill>
                  <a:schemeClr val="tx1"/>
                </a:solidFill>
                <a:effectLst/>
                <a:latin typeface="+mn-lt"/>
                <a:ea typeface="+mn-ea"/>
                <a:cs typeface="+mn-cs"/>
              </a:rPr>
              <a:t> from Illumina [</a:t>
            </a:r>
            <a:r>
              <a:rPr lang="en-NZ" sz="1200" b="0" i="0" u="none" strike="noStrike" kern="1200" dirty="0">
                <a:solidFill>
                  <a:schemeClr val="tx1"/>
                </a:solidFill>
                <a:effectLst/>
                <a:latin typeface="+mn-lt"/>
                <a:ea typeface="+mn-ea"/>
                <a:cs typeface="+mn-cs"/>
                <a:hlinkClick r:id="rId6"/>
              </a:rPr>
              <a:t>18</a:t>
            </a:r>
            <a:r>
              <a:rPr lang="en-NZ" sz="1200" b="0" i="0" kern="1200" dirty="0">
                <a:solidFill>
                  <a:schemeClr val="tx1"/>
                </a:solidFill>
                <a:effectLst/>
                <a:latin typeface="+mn-lt"/>
                <a:ea typeface="+mn-ea"/>
                <a:cs typeface="+mn-cs"/>
              </a:rPr>
              <a:t>, </a:t>
            </a:r>
            <a:r>
              <a:rPr lang="en-NZ" sz="1200" b="0" i="0" u="none" strike="noStrike" kern="1200" dirty="0">
                <a:solidFill>
                  <a:schemeClr val="tx1"/>
                </a:solidFill>
                <a:effectLst/>
                <a:latin typeface="+mn-lt"/>
                <a:ea typeface="+mn-ea"/>
                <a:cs typeface="+mn-cs"/>
                <a:hlinkClick r:id="rId7"/>
              </a:rPr>
              <a:t>19</a:t>
            </a:r>
            <a:r>
              <a:rPr lang="en-NZ" sz="1200" b="0" i="0" kern="1200" dirty="0">
                <a:solidFill>
                  <a:schemeClr val="tx1"/>
                </a:solidFill>
                <a:effectLst/>
                <a:latin typeface="+mn-lt"/>
                <a:ea typeface="+mn-ea"/>
                <a:cs typeface="+mn-cs"/>
              </a:rPr>
              <a:t>], Ovation </a:t>
            </a:r>
            <a:r>
              <a:rPr lang="en-NZ" sz="1200" b="0" i="0" kern="1200" dirty="0" err="1">
                <a:solidFill>
                  <a:schemeClr val="tx1"/>
                </a:solidFill>
                <a:effectLst/>
                <a:latin typeface="+mn-lt"/>
                <a:ea typeface="+mn-ea"/>
                <a:cs typeface="+mn-cs"/>
              </a:rPr>
              <a:t>SoLo</a:t>
            </a:r>
            <a:r>
              <a:rPr lang="en-NZ" sz="1200" b="0" i="0" kern="1200" dirty="0">
                <a:solidFill>
                  <a:schemeClr val="tx1"/>
                </a:solidFill>
                <a:effectLst/>
                <a:latin typeface="+mn-lt"/>
                <a:ea typeface="+mn-ea"/>
                <a:cs typeface="+mn-cs"/>
              </a:rPr>
              <a:t> kit from </a:t>
            </a:r>
            <a:r>
              <a:rPr lang="en-NZ" sz="1200" b="0" i="0" kern="1200" dirty="0" err="1">
                <a:solidFill>
                  <a:schemeClr val="tx1"/>
                </a:solidFill>
                <a:effectLst/>
                <a:latin typeface="+mn-lt"/>
                <a:ea typeface="+mn-ea"/>
                <a:cs typeface="+mn-cs"/>
              </a:rPr>
              <a:t>NuGEN</a:t>
            </a:r>
            <a:r>
              <a:rPr lang="en-NZ" sz="1200" b="0" i="0" kern="1200" dirty="0">
                <a:solidFill>
                  <a:schemeClr val="tx1"/>
                </a:solidFill>
                <a:effectLst/>
                <a:latin typeface="+mn-lt"/>
                <a:ea typeface="+mn-ea"/>
                <a:cs typeface="+mn-cs"/>
              </a:rPr>
              <a:t> (0501-32) [</a:t>
            </a:r>
            <a:r>
              <a:rPr lang="en-NZ" sz="1200" b="0" i="0" u="none" strike="noStrike" kern="1200" dirty="0">
                <a:solidFill>
                  <a:schemeClr val="tx1"/>
                </a:solidFill>
                <a:effectLst/>
                <a:latin typeface="+mn-lt"/>
                <a:ea typeface="+mn-ea"/>
                <a:cs typeface="+mn-cs"/>
                <a:hlinkClick r:id="rId8"/>
              </a:rPr>
              <a:t>20</a:t>
            </a:r>
            <a:r>
              <a:rPr lang="en-NZ" sz="1200" b="0" i="0" kern="1200" dirty="0">
                <a:solidFill>
                  <a:schemeClr val="tx1"/>
                </a:solidFill>
                <a:effectLst/>
                <a:latin typeface="+mn-lt"/>
                <a:ea typeface="+mn-ea"/>
                <a:cs typeface="+mn-cs"/>
              </a:rPr>
              <a:t>], or their variants [</a:t>
            </a:r>
            <a:r>
              <a:rPr lang="en-NZ" sz="1200" b="0" i="0" u="none" strike="noStrike" kern="1200" dirty="0">
                <a:solidFill>
                  <a:schemeClr val="tx1"/>
                </a:solidFill>
                <a:effectLst/>
                <a:latin typeface="+mn-lt"/>
                <a:ea typeface="+mn-ea"/>
                <a:cs typeface="+mn-cs"/>
                <a:hlinkClick r:id="rId9"/>
              </a:rPr>
              <a:t>14</a:t>
            </a:r>
            <a:r>
              <a:rPr lang="en-NZ" sz="1200" b="0" i="0" kern="1200" dirty="0">
                <a:solidFill>
                  <a:schemeClr val="tx1"/>
                </a:solidFill>
                <a:effectLst/>
                <a:latin typeface="+mn-lt"/>
                <a:ea typeface="+mn-ea"/>
                <a:cs typeface="+mn-cs"/>
              </a:rPr>
              <a:t>, </a:t>
            </a:r>
            <a:r>
              <a:rPr lang="en-NZ" sz="1200" b="0" i="0" u="none" strike="noStrike" kern="1200" dirty="0">
                <a:solidFill>
                  <a:schemeClr val="tx1"/>
                </a:solidFill>
                <a:effectLst/>
                <a:latin typeface="+mn-lt"/>
                <a:ea typeface="+mn-ea"/>
                <a:cs typeface="+mn-cs"/>
                <a:hlinkClick r:id="rId10"/>
              </a:rPr>
              <a:t>21</a:t>
            </a:r>
            <a:r>
              <a:rPr lang="en-NZ" sz="1200" b="0" i="0" kern="1200" dirty="0">
                <a:solidFill>
                  <a:schemeClr val="tx1"/>
                </a:solidFill>
                <a:effectLst/>
                <a:latin typeface="+mn-lt"/>
                <a:ea typeface="+mn-ea"/>
                <a:cs typeface="+mn-cs"/>
              </a:rPr>
              <a:t>]. Library preparation consists of:</a:t>
            </a:r>
          </a:p>
          <a:p>
            <a:r>
              <a:rPr lang="en-NZ" sz="1200" b="0" i="0" kern="1200" dirty="0">
                <a:solidFill>
                  <a:schemeClr val="tx1"/>
                </a:solidFill>
                <a:effectLst/>
                <a:latin typeface="+mn-lt"/>
                <a:ea typeface="+mn-ea"/>
                <a:cs typeface="+mn-cs"/>
              </a:rPr>
              <a:t>RNA fragmentation</a:t>
            </a:r>
          </a:p>
          <a:p>
            <a:r>
              <a:rPr lang="en-NZ" sz="1200" b="0" i="0" kern="1200" dirty="0">
                <a:solidFill>
                  <a:schemeClr val="tx1"/>
                </a:solidFill>
                <a:effectLst/>
                <a:latin typeface="+mn-lt"/>
                <a:ea typeface="+mn-ea"/>
                <a:cs typeface="+mn-cs"/>
              </a:rPr>
              <a:t>Unlike short RNAs, mRNAs are typically fragmented to smaller pieces of RNA to enable sequencing. </a:t>
            </a:r>
          </a:p>
          <a:p>
            <a:endParaRPr lang="en-NZ"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kern="1200" dirty="0">
                <a:solidFill>
                  <a:schemeClr val="tx1"/>
                </a:solidFill>
                <a:effectLst/>
                <a:latin typeface="+mn-lt"/>
                <a:ea typeface="+mn-ea"/>
                <a:cs typeface="+mn-cs"/>
              </a:rPr>
              <a:t>https://</a:t>
            </a:r>
            <a:r>
              <a:rPr lang="en-NZ" sz="1200" b="0" kern="1200" dirty="0" err="1">
                <a:solidFill>
                  <a:schemeClr val="tx1"/>
                </a:solidFill>
                <a:effectLst/>
                <a:latin typeface="+mn-lt"/>
                <a:ea typeface="+mn-ea"/>
                <a:cs typeface="+mn-cs"/>
              </a:rPr>
              <a:t>rnaseq.uoregon.edu</a:t>
            </a:r>
            <a:r>
              <a:rPr lang="en-NZ" sz="1200" b="0" kern="1200" dirty="0">
                <a:solidFill>
                  <a:schemeClr val="tx1"/>
                </a:solidFill>
                <a:effectLst/>
                <a:latin typeface="+mn-lt"/>
                <a:ea typeface="+mn-ea"/>
                <a:cs typeface="+mn-cs"/>
              </a:rPr>
              <a:t>/#library-prep</a:t>
            </a: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Most current sequencing platforms are capable of providing only relatively short sequence reads (~40-400bp depending upon the platform). Therefore, most protocols incorporate a fragmentation step to improve sequence coverage over the transcriptome. However, protocols differ as to when the fragmentation is performed. Most of the original protocols fragmented cDNA; however, fragmentation of the RNA (before converting it to cDNA) is becoming more popular. Four different methods are commonly used to fragment RNA: enzymatic, metal ion, heat, and </a:t>
            </a:r>
            <a:r>
              <a:rPr lang="en-NZ" sz="1200" b="0" i="0" kern="1200" dirty="0" err="1">
                <a:solidFill>
                  <a:schemeClr val="tx1"/>
                </a:solidFill>
                <a:effectLst/>
                <a:latin typeface="+mn-lt"/>
                <a:ea typeface="+mn-ea"/>
                <a:cs typeface="+mn-cs"/>
              </a:rPr>
              <a:t>sonication.Although</a:t>
            </a:r>
            <a:r>
              <a:rPr lang="en-NZ" sz="1200" b="0" i="0" kern="1200" dirty="0">
                <a:solidFill>
                  <a:schemeClr val="tx1"/>
                </a:solidFill>
                <a:effectLst/>
                <a:latin typeface="+mn-lt"/>
                <a:ea typeface="+mn-ea"/>
                <a:cs typeface="+mn-cs"/>
              </a:rPr>
              <a:t> all of these methods are commonly used to fragment RNA, little information has been published comparing their relative performance. The goal is to produce a population of RNA fragments that are on average about 200 bp. The effectiveness of the fragmentation reaction should be assessed by evaluating the RNA on a gel or by using an Agilent Bioanalyzer.</a:t>
            </a:r>
          </a:p>
          <a:p>
            <a:endParaRPr lang="en-NZ" sz="1200" b="0" i="0" kern="1200" dirty="0">
              <a:solidFill>
                <a:schemeClr val="tx1"/>
              </a:solidFill>
              <a:effectLst/>
              <a:latin typeface="+mn-lt"/>
              <a:ea typeface="+mn-ea"/>
              <a:cs typeface="+mn-cs"/>
            </a:endParaRPr>
          </a:p>
          <a:p>
            <a:endParaRPr lang="en-NZ" sz="1200" b="0" i="0" kern="1200" dirty="0">
              <a:solidFill>
                <a:schemeClr val="tx1"/>
              </a:solidFill>
              <a:effectLst/>
              <a:latin typeface="+mn-lt"/>
              <a:ea typeface="+mn-ea"/>
              <a:cs typeface="+mn-cs"/>
            </a:endParaRPr>
          </a:p>
          <a:p>
            <a:endParaRPr lang="en-NZ" sz="1200" b="0" i="0" kern="1200" dirty="0">
              <a:solidFill>
                <a:schemeClr val="tx1"/>
              </a:solidFill>
              <a:effectLst/>
              <a:latin typeface="+mn-lt"/>
              <a:ea typeface="+mn-ea"/>
              <a:cs typeface="+mn-cs"/>
            </a:endParaRPr>
          </a:p>
          <a:p>
            <a:endParaRPr lang="en-NZ" sz="1200" b="0" i="0" kern="1200" dirty="0">
              <a:solidFill>
                <a:schemeClr val="tx1"/>
              </a:solidFill>
              <a:effectLst/>
              <a:latin typeface="+mn-lt"/>
              <a:ea typeface="+mn-ea"/>
              <a:cs typeface="+mn-cs"/>
            </a:endParaRPr>
          </a:p>
          <a:p>
            <a:br>
              <a:rPr lang="en-NZ" dirty="0"/>
            </a:br>
            <a:endParaRPr lang="en-US" dirty="0"/>
          </a:p>
        </p:txBody>
      </p:sp>
    </p:spTree>
    <p:extLst>
      <p:ext uri="{BB962C8B-B14F-4D97-AF65-F5344CB8AC3E}">
        <p14:creationId xmlns:p14="http://schemas.microsoft.com/office/powerpoint/2010/main" val="1447443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a:t>
            </a:r>
            <a:r>
              <a:rPr lang="en-US" dirty="0" err="1"/>
              <a:t>Biorender</a:t>
            </a:r>
            <a:endParaRPr lang="en-US" dirty="0"/>
          </a:p>
          <a:p>
            <a:endParaRPr lang="en-US" dirty="0"/>
          </a:p>
          <a:p>
            <a:r>
              <a:rPr lang="en-US" dirty="0"/>
              <a:t>Script:</a:t>
            </a:r>
          </a:p>
          <a:p>
            <a:pPr marL="171450" indent="-171450">
              <a:buFontTx/>
              <a:buChar char="-"/>
            </a:pPr>
            <a:r>
              <a:rPr lang="en-US" dirty="0"/>
              <a:t>Reverse transcriptase is used to synthesize a DNA strand using RNA as a template (oligo-dT/random priming)</a:t>
            </a:r>
          </a:p>
          <a:p>
            <a:pPr marL="171450" indent="-171450">
              <a:buFontTx/>
              <a:buChar char="-"/>
            </a:pPr>
            <a:r>
              <a:rPr lang="en-US" dirty="0"/>
              <a:t>Second cDNA strand synthesized from first strand using DNA polymerase</a:t>
            </a:r>
          </a:p>
          <a:p>
            <a:pPr marL="171450" indent="-171450">
              <a:buFontTx/>
              <a:buChar char="-"/>
            </a:pPr>
            <a:r>
              <a:rPr lang="en-US" dirty="0"/>
              <a:t>Adapters ligated to each end</a:t>
            </a:r>
          </a:p>
          <a:p>
            <a:pPr marL="171450" indent="-171450">
              <a:buFontTx/>
              <a:buChar char="-"/>
            </a:pPr>
            <a:endParaRPr lang="en-US" dirty="0"/>
          </a:p>
          <a:p>
            <a:pPr marL="171450" indent="-171450">
              <a:buFontTx/>
              <a:buChar char="-"/>
            </a:pPr>
            <a:endParaRPr lang="en-US" dirty="0"/>
          </a:p>
          <a:p>
            <a:r>
              <a:rPr lang="en-NZ" sz="1200" b="0" kern="1200" dirty="0">
                <a:solidFill>
                  <a:schemeClr val="tx1"/>
                </a:solidFill>
                <a:effectLst/>
                <a:latin typeface="+mn-lt"/>
                <a:ea typeface="+mn-ea"/>
                <a:cs typeface="+mn-cs"/>
              </a:rPr>
              <a:t>Information:</a:t>
            </a:r>
          </a:p>
          <a:p>
            <a:r>
              <a:rPr lang="en-NZ" sz="1200" b="0" kern="1200" dirty="0">
                <a:solidFill>
                  <a:schemeClr val="tx1"/>
                </a:solidFill>
                <a:effectLst/>
                <a:latin typeface="+mn-lt"/>
                <a:ea typeface="+mn-ea"/>
                <a:cs typeface="+mn-cs"/>
              </a:rPr>
              <a:t>https://</a:t>
            </a:r>
            <a:r>
              <a:rPr lang="en-NZ" sz="1200" b="0" kern="1200" dirty="0" err="1">
                <a:solidFill>
                  <a:schemeClr val="tx1"/>
                </a:solidFill>
                <a:effectLst/>
                <a:latin typeface="+mn-lt"/>
                <a:ea typeface="+mn-ea"/>
                <a:cs typeface="+mn-cs"/>
              </a:rPr>
              <a:t>rnaseq.uoregon.edu</a:t>
            </a:r>
            <a:r>
              <a:rPr lang="en-NZ" sz="1200" b="0" kern="1200" dirty="0">
                <a:solidFill>
                  <a:schemeClr val="tx1"/>
                </a:solidFill>
                <a:effectLst/>
                <a:latin typeface="+mn-lt"/>
                <a:ea typeface="+mn-ea"/>
                <a:cs typeface="+mn-cs"/>
              </a:rPr>
              <a:t>/#library-prep</a:t>
            </a:r>
          </a:p>
          <a:p>
            <a:r>
              <a:rPr lang="en-NZ" sz="1200" b="0" kern="1200" dirty="0">
                <a:solidFill>
                  <a:schemeClr val="tx1"/>
                </a:solidFill>
                <a:effectLst/>
                <a:latin typeface="+mn-lt"/>
                <a:ea typeface="+mn-ea"/>
                <a:cs typeface="+mn-cs"/>
              </a:rPr>
              <a:t>https://</a:t>
            </a:r>
            <a:r>
              <a:rPr lang="en-NZ" sz="1200" b="0" kern="1200" dirty="0" err="1">
                <a:solidFill>
                  <a:schemeClr val="tx1"/>
                </a:solidFill>
                <a:effectLst/>
                <a:latin typeface="+mn-lt"/>
                <a:ea typeface="+mn-ea"/>
                <a:cs typeface="+mn-cs"/>
              </a:rPr>
              <a:t>www.labome.com</a:t>
            </a:r>
            <a:r>
              <a:rPr lang="en-NZ" sz="1200" b="0" kern="1200" dirty="0">
                <a:solidFill>
                  <a:schemeClr val="tx1"/>
                </a:solidFill>
                <a:effectLst/>
                <a:latin typeface="+mn-lt"/>
                <a:ea typeface="+mn-ea"/>
                <a:cs typeface="+mn-cs"/>
              </a:rPr>
              <a:t>/method/RNA-</a:t>
            </a:r>
            <a:r>
              <a:rPr lang="en-NZ" sz="1200" b="0" kern="1200" dirty="0" err="1">
                <a:solidFill>
                  <a:schemeClr val="tx1"/>
                </a:solidFill>
                <a:effectLst/>
                <a:latin typeface="+mn-lt"/>
                <a:ea typeface="+mn-ea"/>
                <a:cs typeface="+mn-cs"/>
              </a:rPr>
              <a:t>seq.html</a:t>
            </a:r>
            <a:endParaRPr lang="en-NZ" sz="1200" b="0" kern="1200" dirty="0">
              <a:solidFill>
                <a:schemeClr val="tx1"/>
              </a:solidFill>
              <a:effectLst/>
              <a:latin typeface="+mn-lt"/>
              <a:ea typeface="+mn-ea"/>
              <a:cs typeface="+mn-cs"/>
            </a:endParaRPr>
          </a:p>
          <a:p>
            <a:r>
              <a:rPr lang="en-NZ" sz="1200" b="1" kern="1200" dirty="0">
                <a:solidFill>
                  <a:schemeClr val="tx1"/>
                </a:solidFill>
                <a:effectLst/>
                <a:latin typeface="+mn-lt"/>
                <a:ea typeface="+mn-ea"/>
                <a:cs typeface="+mn-cs"/>
              </a:rPr>
              <a:t>Library preparation</a:t>
            </a:r>
            <a:endParaRPr lang="en-US" dirty="0"/>
          </a:p>
          <a:p>
            <a:r>
              <a:rPr lang="en-NZ" sz="1200" b="0" i="0" kern="1200" dirty="0">
                <a:solidFill>
                  <a:schemeClr val="tx1"/>
                </a:solidFill>
                <a:effectLst/>
                <a:latin typeface="+mn-lt"/>
                <a:ea typeface="+mn-ea"/>
                <a:cs typeface="+mn-cs"/>
              </a:rPr>
              <a:t>Reverse transcription</a:t>
            </a:r>
          </a:p>
          <a:p>
            <a:r>
              <a:rPr lang="en-NZ" sz="1200" b="0" i="0" kern="1200" dirty="0">
                <a:solidFill>
                  <a:schemeClr val="tx1"/>
                </a:solidFill>
                <a:effectLst/>
                <a:latin typeface="+mn-lt"/>
                <a:ea typeface="+mn-ea"/>
                <a:cs typeface="+mn-cs"/>
              </a:rPr>
              <a:t>First and second strand cDNA is reverse transcribed from fragmented RNA using random hexamers or oligo(dT) primers.</a:t>
            </a:r>
          </a:p>
          <a:p>
            <a:r>
              <a:rPr lang="en-NZ" sz="1200" b="0" i="0" kern="1200" dirty="0">
                <a:solidFill>
                  <a:schemeClr val="tx1"/>
                </a:solidFill>
                <a:effectLst/>
                <a:latin typeface="+mn-lt"/>
                <a:ea typeface="+mn-ea"/>
                <a:cs typeface="+mn-cs"/>
              </a:rPr>
              <a:t>Oligo dT- 3’ bias, non </a:t>
            </a:r>
            <a:r>
              <a:rPr lang="en-NZ" sz="1200" b="0" i="0" kern="1200" dirty="0" err="1">
                <a:solidFill>
                  <a:schemeClr val="tx1"/>
                </a:solidFill>
                <a:effectLst/>
                <a:latin typeface="+mn-lt"/>
                <a:ea typeface="+mn-ea"/>
                <a:cs typeface="+mn-cs"/>
              </a:rPr>
              <a:t>polyA</a:t>
            </a:r>
            <a:r>
              <a:rPr lang="en-NZ" sz="1200" b="0" i="0" kern="1200" dirty="0">
                <a:solidFill>
                  <a:schemeClr val="tx1"/>
                </a:solidFill>
                <a:effectLst/>
                <a:latin typeface="+mn-lt"/>
                <a:ea typeface="+mn-ea"/>
                <a:cs typeface="+mn-cs"/>
              </a:rPr>
              <a:t> mRNAs lost</a:t>
            </a:r>
          </a:p>
          <a:p>
            <a:r>
              <a:rPr lang="en-NZ" sz="1200" b="0" i="0" kern="1200" dirty="0">
                <a:solidFill>
                  <a:schemeClr val="tx1"/>
                </a:solidFill>
                <a:effectLst/>
                <a:latin typeface="+mn-lt"/>
                <a:ea typeface="+mn-ea"/>
                <a:cs typeface="+mn-cs"/>
              </a:rPr>
              <a:t>Random priming- ncRNAs, no 3’ bias. Priming hotspots observed</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Adapter ligation</a:t>
            </a:r>
          </a:p>
          <a:p>
            <a:r>
              <a:rPr lang="en-NZ" sz="1200" b="0" i="0" kern="1200" dirty="0">
                <a:solidFill>
                  <a:schemeClr val="tx1"/>
                </a:solidFill>
                <a:effectLst/>
                <a:latin typeface="+mn-lt"/>
                <a:ea typeface="+mn-ea"/>
                <a:cs typeface="+mn-cs"/>
              </a:rPr>
              <a:t>The 5’ and/or 3’ ends of cDNA are repaired, and adapters (containing sequences to allow hybridization to a flow cell) are ligated.</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Most of the current sequencing platforms use clonal amplification to create clusters of identical molecules that are tethered next to each other on a solid support. For the Illumina platform the clusters are attached to the surface of a flow-cell, while for the 454, </a:t>
            </a:r>
            <a:r>
              <a:rPr lang="en-NZ" sz="1200" b="0" i="0" kern="1200" dirty="0" err="1">
                <a:solidFill>
                  <a:schemeClr val="tx1"/>
                </a:solidFill>
                <a:effectLst/>
                <a:latin typeface="+mn-lt"/>
                <a:ea typeface="+mn-ea"/>
                <a:cs typeface="+mn-cs"/>
              </a:rPr>
              <a:t>IonTorrent</a:t>
            </a:r>
            <a:r>
              <a:rPr lang="en-NZ" sz="1200" b="0" i="0" kern="1200" dirty="0">
                <a:solidFill>
                  <a:schemeClr val="tx1"/>
                </a:solidFill>
                <a:effectLst/>
                <a:latin typeface="+mn-lt"/>
                <a:ea typeface="+mn-ea"/>
                <a:cs typeface="+mn-cs"/>
              </a:rPr>
              <a:t>, and </a:t>
            </a:r>
            <a:r>
              <a:rPr lang="en-NZ" sz="1200" b="0" i="0" kern="1200" dirty="0" err="1">
                <a:solidFill>
                  <a:schemeClr val="tx1"/>
                </a:solidFill>
                <a:effectLst/>
                <a:latin typeface="+mn-lt"/>
                <a:ea typeface="+mn-ea"/>
                <a:cs typeface="+mn-cs"/>
              </a:rPr>
              <a:t>SOLiD</a:t>
            </a:r>
            <a:r>
              <a:rPr lang="en-NZ" sz="1200" b="0" i="0" kern="1200" dirty="0">
                <a:solidFill>
                  <a:schemeClr val="tx1"/>
                </a:solidFill>
                <a:effectLst/>
                <a:latin typeface="+mn-lt"/>
                <a:ea typeface="+mn-ea"/>
                <a:cs typeface="+mn-cs"/>
              </a:rPr>
              <a:t> platforms the clusters are generated on beads using emulsion PCR. Regardless of the platform, two types of sequence elements are required: (1) Terminal platform-dependent sequences that are required for clonal amplification and attachment to the sequencing support. (2) Sequences for priming the sequencing reaction. In addition several optional elements may be present. These include sequence tags to allow for multiplexing (known as barcodes or indices), and a second sequence-priming site to allow for sequencing of the insert from the other side (known as paired-end sequencing). </a:t>
            </a:r>
          </a:p>
          <a:p>
            <a:endParaRPr lang="en-NZ" sz="1200" b="0" i="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845107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74D7-D59F-F54F-9A3B-14093BF69BC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E890C5E-6691-4F41-819C-0D9803D96A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F1CF1A0-D56F-9047-B4E1-4727BE7A959F}"/>
              </a:ext>
            </a:extLst>
          </p:cNvPr>
          <p:cNvSpPr>
            <a:spLocks noGrp="1"/>
          </p:cNvSpPr>
          <p:nvPr>
            <p:ph type="dt" sz="half" idx="10"/>
          </p:nvPr>
        </p:nvSpPr>
        <p:spPr/>
        <p:txBody>
          <a:bodyPr/>
          <a:lstStyle/>
          <a:p>
            <a:fld id="{7282BEC6-8E7C-E641-B1D1-A953DF372388}" type="datetime1">
              <a:rPr lang="en-NZ" smtClean="0"/>
              <a:t>24/01/22</a:t>
            </a:fld>
            <a:endParaRPr lang="en-US"/>
          </a:p>
        </p:txBody>
      </p:sp>
      <p:sp>
        <p:nvSpPr>
          <p:cNvPr id="5" name="Footer Placeholder 4">
            <a:extLst>
              <a:ext uri="{FF2B5EF4-FFF2-40B4-BE49-F238E27FC236}">
                <a16:creationId xmlns:a16="http://schemas.microsoft.com/office/drawing/2014/main" id="{F44A9EEF-4F8A-2A4C-8CE1-E3A1219C0FB7}"/>
              </a:ext>
            </a:extLst>
          </p:cNvPr>
          <p:cNvSpPr>
            <a:spLocks noGrp="1"/>
          </p:cNvSpPr>
          <p:nvPr>
            <p:ph type="ftr" sz="quarter" idx="11"/>
          </p:nvPr>
        </p:nvSpPr>
        <p:spPr/>
        <p:txBody>
          <a:bodyPr/>
          <a:lstStyle/>
          <a:p>
            <a:r>
              <a:rPr lang="en-US"/>
              <a:t>CMM 262 Winter 2022</a:t>
            </a:r>
          </a:p>
        </p:txBody>
      </p:sp>
      <p:sp>
        <p:nvSpPr>
          <p:cNvPr id="6" name="Slide Number Placeholder 5">
            <a:extLst>
              <a:ext uri="{FF2B5EF4-FFF2-40B4-BE49-F238E27FC236}">
                <a16:creationId xmlns:a16="http://schemas.microsoft.com/office/drawing/2014/main" id="{8609BD87-B827-DF44-A8A5-E4935A9FE5F9}"/>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208455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D6E5-B799-D941-B015-36AC0232635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1B6E530-79DF-AF41-A4DD-41FA1C44E1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E64CBF-C4D9-EE49-A337-7CAA9D8A988D}"/>
              </a:ext>
            </a:extLst>
          </p:cNvPr>
          <p:cNvSpPr>
            <a:spLocks noGrp="1"/>
          </p:cNvSpPr>
          <p:nvPr>
            <p:ph type="dt" sz="half" idx="10"/>
          </p:nvPr>
        </p:nvSpPr>
        <p:spPr/>
        <p:txBody>
          <a:bodyPr/>
          <a:lstStyle/>
          <a:p>
            <a:fld id="{A906201D-786E-7A4C-A866-7AA09E6929DA}" type="datetime1">
              <a:rPr lang="en-NZ" smtClean="0"/>
              <a:t>24/01/22</a:t>
            </a:fld>
            <a:endParaRPr lang="en-US"/>
          </a:p>
        </p:txBody>
      </p:sp>
      <p:sp>
        <p:nvSpPr>
          <p:cNvPr id="5" name="Footer Placeholder 4">
            <a:extLst>
              <a:ext uri="{FF2B5EF4-FFF2-40B4-BE49-F238E27FC236}">
                <a16:creationId xmlns:a16="http://schemas.microsoft.com/office/drawing/2014/main" id="{1A3A1206-F448-4A48-9DAF-AC61EB85C032}"/>
              </a:ext>
            </a:extLst>
          </p:cNvPr>
          <p:cNvSpPr>
            <a:spLocks noGrp="1"/>
          </p:cNvSpPr>
          <p:nvPr>
            <p:ph type="ftr" sz="quarter" idx="11"/>
          </p:nvPr>
        </p:nvSpPr>
        <p:spPr/>
        <p:txBody>
          <a:bodyPr/>
          <a:lstStyle/>
          <a:p>
            <a:r>
              <a:rPr lang="en-US"/>
              <a:t>CMM 262 Winter 2022</a:t>
            </a:r>
          </a:p>
        </p:txBody>
      </p:sp>
      <p:sp>
        <p:nvSpPr>
          <p:cNvPr id="6" name="Slide Number Placeholder 5">
            <a:extLst>
              <a:ext uri="{FF2B5EF4-FFF2-40B4-BE49-F238E27FC236}">
                <a16:creationId xmlns:a16="http://schemas.microsoft.com/office/drawing/2014/main" id="{D5A341E2-4679-8746-96C5-773E177CF2DB}"/>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3172739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76B9E1-9CE0-D94A-95BB-5BCFCEDA62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5952034-B5B5-A749-98A4-52CFC83BF06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037261-086C-D043-8373-C5E534C69FF9}"/>
              </a:ext>
            </a:extLst>
          </p:cNvPr>
          <p:cNvSpPr>
            <a:spLocks noGrp="1"/>
          </p:cNvSpPr>
          <p:nvPr>
            <p:ph type="dt" sz="half" idx="10"/>
          </p:nvPr>
        </p:nvSpPr>
        <p:spPr/>
        <p:txBody>
          <a:bodyPr/>
          <a:lstStyle/>
          <a:p>
            <a:fld id="{2701F951-3CE2-0C46-ADDA-1FD52CC667AD}" type="datetime1">
              <a:rPr lang="en-NZ" smtClean="0"/>
              <a:t>24/01/22</a:t>
            </a:fld>
            <a:endParaRPr lang="en-US"/>
          </a:p>
        </p:txBody>
      </p:sp>
      <p:sp>
        <p:nvSpPr>
          <p:cNvPr id="5" name="Footer Placeholder 4">
            <a:extLst>
              <a:ext uri="{FF2B5EF4-FFF2-40B4-BE49-F238E27FC236}">
                <a16:creationId xmlns:a16="http://schemas.microsoft.com/office/drawing/2014/main" id="{CB5AE633-74E6-7F4C-B312-FF0FFEB7CB87}"/>
              </a:ext>
            </a:extLst>
          </p:cNvPr>
          <p:cNvSpPr>
            <a:spLocks noGrp="1"/>
          </p:cNvSpPr>
          <p:nvPr>
            <p:ph type="ftr" sz="quarter" idx="11"/>
          </p:nvPr>
        </p:nvSpPr>
        <p:spPr/>
        <p:txBody>
          <a:bodyPr/>
          <a:lstStyle/>
          <a:p>
            <a:r>
              <a:rPr lang="en-US"/>
              <a:t>CMM 262 Winter 2022</a:t>
            </a:r>
          </a:p>
        </p:txBody>
      </p:sp>
      <p:sp>
        <p:nvSpPr>
          <p:cNvPr id="6" name="Slide Number Placeholder 5">
            <a:extLst>
              <a:ext uri="{FF2B5EF4-FFF2-40B4-BE49-F238E27FC236}">
                <a16:creationId xmlns:a16="http://schemas.microsoft.com/office/drawing/2014/main" id="{F1222D39-700C-254B-BCDF-6F49E99CE303}"/>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63675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2885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1231833"/>
            <a:ext cx="11360800" cy="49860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1pPr>
            <a:lvl2pPr marL="1219170" lvl="1" indent="-423323">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2pPr>
            <a:lvl3pPr marL="1828754" lvl="2" indent="-423323">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3pPr>
            <a:lvl4pPr marL="2438339" lvl="3" indent="-423323">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4pPr>
            <a:lvl5pPr marL="3047924" lvl="4" indent="-423323">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5pPr>
            <a:lvl6pPr marL="3657509" lvl="5" indent="-423323">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6pPr>
            <a:lvl7pPr marL="4267093" lvl="6" indent="-423323">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7pPr>
            <a:lvl8pPr marL="4876678" lvl="7" indent="-423323">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8pPr>
            <a:lvl9pPr marL="5486263" lvl="8" indent="-423323">
              <a:spcBef>
                <a:spcPts val="0"/>
              </a:spcBef>
              <a:spcAft>
                <a:spcPts val="0"/>
              </a:spcAft>
              <a:buClr>
                <a:srgbClr val="000000"/>
              </a:buClr>
              <a:buSzPts val="1400"/>
              <a:buFont typeface="Helvetica Neue"/>
              <a:buChar char="■"/>
              <a:defRPr>
                <a:solidFill>
                  <a:srgbClr val="000000"/>
                </a:solidFill>
                <a:latin typeface="Helvetica Neue"/>
                <a:ea typeface="Helvetica Neue"/>
                <a:cs typeface="Helvetica Neue"/>
                <a:sym typeface="Helvetica Neue"/>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03828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2814-0AE5-F742-B927-DB795066309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6C840AB-D9A9-C345-8472-CE58CEB8B77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F00254-81B8-7245-A439-B448EF87B4D2}"/>
              </a:ext>
            </a:extLst>
          </p:cNvPr>
          <p:cNvSpPr>
            <a:spLocks noGrp="1"/>
          </p:cNvSpPr>
          <p:nvPr>
            <p:ph type="dt" sz="half" idx="10"/>
          </p:nvPr>
        </p:nvSpPr>
        <p:spPr/>
        <p:txBody>
          <a:bodyPr/>
          <a:lstStyle/>
          <a:p>
            <a:fld id="{8E01AC07-8912-B648-BA92-CD851FC08A1D}" type="datetime1">
              <a:rPr lang="en-NZ" smtClean="0"/>
              <a:t>24/01/22</a:t>
            </a:fld>
            <a:endParaRPr lang="en-US"/>
          </a:p>
        </p:txBody>
      </p:sp>
      <p:sp>
        <p:nvSpPr>
          <p:cNvPr id="5" name="Footer Placeholder 4">
            <a:extLst>
              <a:ext uri="{FF2B5EF4-FFF2-40B4-BE49-F238E27FC236}">
                <a16:creationId xmlns:a16="http://schemas.microsoft.com/office/drawing/2014/main" id="{072B374A-35CB-DA4E-B109-56D3CD21B3BF}"/>
              </a:ext>
            </a:extLst>
          </p:cNvPr>
          <p:cNvSpPr>
            <a:spLocks noGrp="1"/>
          </p:cNvSpPr>
          <p:nvPr>
            <p:ph type="ftr" sz="quarter" idx="11"/>
          </p:nvPr>
        </p:nvSpPr>
        <p:spPr/>
        <p:txBody>
          <a:bodyPr/>
          <a:lstStyle/>
          <a:p>
            <a:r>
              <a:rPr lang="en-US"/>
              <a:t>CMM 262 Winter 2022</a:t>
            </a:r>
          </a:p>
        </p:txBody>
      </p:sp>
      <p:sp>
        <p:nvSpPr>
          <p:cNvPr id="6" name="Slide Number Placeholder 5">
            <a:extLst>
              <a:ext uri="{FF2B5EF4-FFF2-40B4-BE49-F238E27FC236}">
                <a16:creationId xmlns:a16="http://schemas.microsoft.com/office/drawing/2014/main" id="{97C45BF3-0CA6-574E-8553-4D3C4F9A5AD2}"/>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4235528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6F81C-908C-FD43-B9C2-FBC9C105113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B613986-180F-184A-AC23-BF6D7E6BD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2C8D0D3-F70B-DF4D-BADA-FA143BA58F06}"/>
              </a:ext>
            </a:extLst>
          </p:cNvPr>
          <p:cNvSpPr>
            <a:spLocks noGrp="1"/>
          </p:cNvSpPr>
          <p:nvPr>
            <p:ph type="dt" sz="half" idx="10"/>
          </p:nvPr>
        </p:nvSpPr>
        <p:spPr/>
        <p:txBody>
          <a:bodyPr/>
          <a:lstStyle/>
          <a:p>
            <a:fld id="{BE8DF719-E759-514E-B7D7-21806D56E1DB}" type="datetime1">
              <a:rPr lang="en-NZ" smtClean="0"/>
              <a:t>24/01/22</a:t>
            </a:fld>
            <a:endParaRPr lang="en-US"/>
          </a:p>
        </p:txBody>
      </p:sp>
      <p:sp>
        <p:nvSpPr>
          <p:cNvPr id="5" name="Footer Placeholder 4">
            <a:extLst>
              <a:ext uri="{FF2B5EF4-FFF2-40B4-BE49-F238E27FC236}">
                <a16:creationId xmlns:a16="http://schemas.microsoft.com/office/drawing/2014/main" id="{3F85EC2D-0F51-F54A-9248-71DE7DF4A3A3}"/>
              </a:ext>
            </a:extLst>
          </p:cNvPr>
          <p:cNvSpPr>
            <a:spLocks noGrp="1"/>
          </p:cNvSpPr>
          <p:nvPr>
            <p:ph type="ftr" sz="quarter" idx="11"/>
          </p:nvPr>
        </p:nvSpPr>
        <p:spPr/>
        <p:txBody>
          <a:bodyPr/>
          <a:lstStyle/>
          <a:p>
            <a:r>
              <a:rPr lang="en-US"/>
              <a:t>CMM 262 Winter 2022</a:t>
            </a:r>
          </a:p>
        </p:txBody>
      </p:sp>
      <p:sp>
        <p:nvSpPr>
          <p:cNvPr id="6" name="Slide Number Placeholder 5">
            <a:extLst>
              <a:ext uri="{FF2B5EF4-FFF2-40B4-BE49-F238E27FC236}">
                <a16:creationId xmlns:a16="http://schemas.microsoft.com/office/drawing/2014/main" id="{6A41650A-4FEA-534F-9116-01AD6391E2A8}"/>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201295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D64D-7488-3B47-A241-484A818540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CAE39F-C4F2-9E43-9157-B917E512230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F27957-605B-EC4E-AB2D-029909B390E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5F2C718-6A53-6240-A503-4C2DBA699D25}"/>
              </a:ext>
            </a:extLst>
          </p:cNvPr>
          <p:cNvSpPr>
            <a:spLocks noGrp="1"/>
          </p:cNvSpPr>
          <p:nvPr>
            <p:ph type="dt" sz="half" idx="10"/>
          </p:nvPr>
        </p:nvSpPr>
        <p:spPr/>
        <p:txBody>
          <a:bodyPr/>
          <a:lstStyle/>
          <a:p>
            <a:fld id="{65205721-358C-EB4F-B7B6-BFF45AEF9814}" type="datetime1">
              <a:rPr lang="en-NZ" smtClean="0"/>
              <a:t>24/01/22</a:t>
            </a:fld>
            <a:endParaRPr lang="en-US"/>
          </a:p>
        </p:txBody>
      </p:sp>
      <p:sp>
        <p:nvSpPr>
          <p:cNvPr id="6" name="Footer Placeholder 5">
            <a:extLst>
              <a:ext uri="{FF2B5EF4-FFF2-40B4-BE49-F238E27FC236}">
                <a16:creationId xmlns:a16="http://schemas.microsoft.com/office/drawing/2014/main" id="{9AD9F2DA-B21B-D54F-A10D-FBFD37C61287}"/>
              </a:ext>
            </a:extLst>
          </p:cNvPr>
          <p:cNvSpPr>
            <a:spLocks noGrp="1"/>
          </p:cNvSpPr>
          <p:nvPr>
            <p:ph type="ftr" sz="quarter" idx="11"/>
          </p:nvPr>
        </p:nvSpPr>
        <p:spPr/>
        <p:txBody>
          <a:bodyPr/>
          <a:lstStyle/>
          <a:p>
            <a:r>
              <a:rPr lang="en-US"/>
              <a:t>CMM 262 Winter 2022</a:t>
            </a:r>
          </a:p>
        </p:txBody>
      </p:sp>
      <p:sp>
        <p:nvSpPr>
          <p:cNvPr id="7" name="Slide Number Placeholder 6">
            <a:extLst>
              <a:ext uri="{FF2B5EF4-FFF2-40B4-BE49-F238E27FC236}">
                <a16:creationId xmlns:a16="http://schemas.microsoft.com/office/drawing/2014/main" id="{0C454CE1-A620-304A-9E93-6D9D0F16ED25}"/>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83140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71DD5-E569-4A47-8FAB-1B7C54A3998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221530-BD94-4048-AE27-50214D6EDC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4B81BDF-33E7-DD49-9150-89A34C9A13A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469DD91-FE08-3F4E-8254-37C187C713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F6854B3-E335-9F43-952E-BFF2C3D8C3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D74335D-2C60-DE4B-82FC-0B1AA5C37780}"/>
              </a:ext>
            </a:extLst>
          </p:cNvPr>
          <p:cNvSpPr>
            <a:spLocks noGrp="1"/>
          </p:cNvSpPr>
          <p:nvPr>
            <p:ph type="dt" sz="half" idx="10"/>
          </p:nvPr>
        </p:nvSpPr>
        <p:spPr/>
        <p:txBody>
          <a:bodyPr/>
          <a:lstStyle/>
          <a:p>
            <a:fld id="{94286ACD-E896-9F41-A67B-48F001B0C7E1}" type="datetime1">
              <a:rPr lang="en-NZ" smtClean="0"/>
              <a:t>24/01/22</a:t>
            </a:fld>
            <a:endParaRPr lang="en-US"/>
          </a:p>
        </p:txBody>
      </p:sp>
      <p:sp>
        <p:nvSpPr>
          <p:cNvPr id="8" name="Footer Placeholder 7">
            <a:extLst>
              <a:ext uri="{FF2B5EF4-FFF2-40B4-BE49-F238E27FC236}">
                <a16:creationId xmlns:a16="http://schemas.microsoft.com/office/drawing/2014/main" id="{F7AE7643-7662-2442-9176-5CD9FF84CAE0}"/>
              </a:ext>
            </a:extLst>
          </p:cNvPr>
          <p:cNvSpPr>
            <a:spLocks noGrp="1"/>
          </p:cNvSpPr>
          <p:nvPr>
            <p:ph type="ftr" sz="quarter" idx="11"/>
          </p:nvPr>
        </p:nvSpPr>
        <p:spPr/>
        <p:txBody>
          <a:bodyPr/>
          <a:lstStyle/>
          <a:p>
            <a:r>
              <a:rPr lang="en-US"/>
              <a:t>CMM 262 Winter 2022</a:t>
            </a:r>
          </a:p>
        </p:txBody>
      </p:sp>
      <p:sp>
        <p:nvSpPr>
          <p:cNvPr id="9" name="Slide Number Placeholder 8">
            <a:extLst>
              <a:ext uri="{FF2B5EF4-FFF2-40B4-BE49-F238E27FC236}">
                <a16:creationId xmlns:a16="http://schemas.microsoft.com/office/drawing/2014/main" id="{952C47EB-0BC4-B84B-BCA2-B222FC32FC4B}"/>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4048169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4F98F-326B-9B4F-B1A9-DB26B1DA40A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62439E7-5744-DE4C-BCB6-3ACADC6C30C7}"/>
              </a:ext>
            </a:extLst>
          </p:cNvPr>
          <p:cNvSpPr>
            <a:spLocks noGrp="1"/>
          </p:cNvSpPr>
          <p:nvPr>
            <p:ph type="dt" sz="half" idx="10"/>
          </p:nvPr>
        </p:nvSpPr>
        <p:spPr/>
        <p:txBody>
          <a:bodyPr/>
          <a:lstStyle/>
          <a:p>
            <a:fld id="{9BE5A490-5260-194A-971B-BD846CE739A0}" type="datetime1">
              <a:rPr lang="en-NZ" smtClean="0"/>
              <a:t>24/01/22</a:t>
            </a:fld>
            <a:endParaRPr lang="en-US"/>
          </a:p>
        </p:txBody>
      </p:sp>
      <p:sp>
        <p:nvSpPr>
          <p:cNvPr id="4" name="Footer Placeholder 3">
            <a:extLst>
              <a:ext uri="{FF2B5EF4-FFF2-40B4-BE49-F238E27FC236}">
                <a16:creationId xmlns:a16="http://schemas.microsoft.com/office/drawing/2014/main" id="{2F9ACC5A-B610-274B-9134-FF600EAEE099}"/>
              </a:ext>
            </a:extLst>
          </p:cNvPr>
          <p:cNvSpPr>
            <a:spLocks noGrp="1"/>
          </p:cNvSpPr>
          <p:nvPr>
            <p:ph type="ftr" sz="quarter" idx="11"/>
          </p:nvPr>
        </p:nvSpPr>
        <p:spPr/>
        <p:txBody>
          <a:bodyPr/>
          <a:lstStyle/>
          <a:p>
            <a:r>
              <a:rPr lang="en-US"/>
              <a:t>CMM 262 Winter 2022</a:t>
            </a:r>
          </a:p>
        </p:txBody>
      </p:sp>
      <p:sp>
        <p:nvSpPr>
          <p:cNvPr id="5" name="Slide Number Placeholder 4">
            <a:extLst>
              <a:ext uri="{FF2B5EF4-FFF2-40B4-BE49-F238E27FC236}">
                <a16:creationId xmlns:a16="http://schemas.microsoft.com/office/drawing/2014/main" id="{BF24CE87-78B1-B54D-B611-7E55C585179D}"/>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2666614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C93C29-81F0-1C46-B701-B7EDA7F7D866}"/>
              </a:ext>
            </a:extLst>
          </p:cNvPr>
          <p:cNvSpPr>
            <a:spLocks noGrp="1"/>
          </p:cNvSpPr>
          <p:nvPr>
            <p:ph type="dt" sz="half" idx="10"/>
          </p:nvPr>
        </p:nvSpPr>
        <p:spPr/>
        <p:txBody>
          <a:bodyPr/>
          <a:lstStyle/>
          <a:p>
            <a:fld id="{3FD4664F-3160-3442-8ADD-9785587C40A9}" type="datetime1">
              <a:rPr lang="en-NZ" smtClean="0"/>
              <a:t>24/01/22</a:t>
            </a:fld>
            <a:endParaRPr lang="en-US"/>
          </a:p>
        </p:txBody>
      </p:sp>
      <p:sp>
        <p:nvSpPr>
          <p:cNvPr id="3" name="Footer Placeholder 2">
            <a:extLst>
              <a:ext uri="{FF2B5EF4-FFF2-40B4-BE49-F238E27FC236}">
                <a16:creationId xmlns:a16="http://schemas.microsoft.com/office/drawing/2014/main" id="{BFCC707C-5061-3B4B-9AA4-10138AC5FD76}"/>
              </a:ext>
            </a:extLst>
          </p:cNvPr>
          <p:cNvSpPr>
            <a:spLocks noGrp="1"/>
          </p:cNvSpPr>
          <p:nvPr>
            <p:ph type="ftr" sz="quarter" idx="11"/>
          </p:nvPr>
        </p:nvSpPr>
        <p:spPr/>
        <p:txBody>
          <a:bodyPr/>
          <a:lstStyle/>
          <a:p>
            <a:r>
              <a:rPr lang="en-US"/>
              <a:t>CMM 262 Winter 2022</a:t>
            </a:r>
          </a:p>
        </p:txBody>
      </p:sp>
      <p:sp>
        <p:nvSpPr>
          <p:cNvPr id="4" name="Slide Number Placeholder 3">
            <a:extLst>
              <a:ext uri="{FF2B5EF4-FFF2-40B4-BE49-F238E27FC236}">
                <a16:creationId xmlns:a16="http://schemas.microsoft.com/office/drawing/2014/main" id="{B8241509-BDE0-C743-BF35-3F34E970F04A}"/>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313741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F5CE3-A04E-E440-A4E4-9EF873ECC0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A1440D8-8FCC-5E42-A04F-0BF5A2C9BA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B45C182-138A-5947-8F10-97A4DD4AA0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474A86-426A-FF4F-842B-FB0CA928EB86}"/>
              </a:ext>
            </a:extLst>
          </p:cNvPr>
          <p:cNvSpPr>
            <a:spLocks noGrp="1"/>
          </p:cNvSpPr>
          <p:nvPr>
            <p:ph type="dt" sz="half" idx="10"/>
          </p:nvPr>
        </p:nvSpPr>
        <p:spPr/>
        <p:txBody>
          <a:bodyPr/>
          <a:lstStyle/>
          <a:p>
            <a:fld id="{740EB60F-19A4-1F47-85C1-60B866AD98BE}" type="datetime1">
              <a:rPr lang="en-NZ" smtClean="0"/>
              <a:t>24/01/22</a:t>
            </a:fld>
            <a:endParaRPr lang="en-US"/>
          </a:p>
        </p:txBody>
      </p:sp>
      <p:sp>
        <p:nvSpPr>
          <p:cNvPr id="6" name="Footer Placeholder 5">
            <a:extLst>
              <a:ext uri="{FF2B5EF4-FFF2-40B4-BE49-F238E27FC236}">
                <a16:creationId xmlns:a16="http://schemas.microsoft.com/office/drawing/2014/main" id="{9E967A73-A679-714B-88BE-F39D2FF7B8DE}"/>
              </a:ext>
            </a:extLst>
          </p:cNvPr>
          <p:cNvSpPr>
            <a:spLocks noGrp="1"/>
          </p:cNvSpPr>
          <p:nvPr>
            <p:ph type="ftr" sz="quarter" idx="11"/>
          </p:nvPr>
        </p:nvSpPr>
        <p:spPr/>
        <p:txBody>
          <a:bodyPr/>
          <a:lstStyle/>
          <a:p>
            <a:r>
              <a:rPr lang="en-US"/>
              <a:t>CMM 262 Winter 2022</a:t>
            </a:r>
          </a:p>
        </p:txBody>
      </p:sp>
      <p:sp>
        <p:nvSpPr>
          <p:cNvPr id="7" name="Slide Number Placeholder 6">
            <a:extLst>
              <a:ext uri="{FF2B5EF4-FFF2-40B4-BE49-F238E27FC236}">
                <a16:creationId xmlns:a16="http://schemas.microsoft.com/office/drawing/2014/main" id="{33B2DA1A-55A5-4F41-B708-444D6CFB3EB2}"/>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4218316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D2CD-B842-0D4A-B5FE-80F99E83E6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68EA55E-4515-474D-86D0-EA3ECC5A29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FF917D-6710-0E44-86FD-C600924E1D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46699BB-9A62-D54E-ADDC-3A53C9F5FB23}"/>
              </a:ext>
            </a:extLst>
          </p:cNvPr>
          <p:cNvSpPr>
            <a:spLocks noGrp="1"/>
          </p:cNvSpPr>
          <p:nvPr>
            <p:ph type="dt" sz="half" idx="10"/>
          </p:nvPr>
        </p:nvSpPr>
        <p:spPr/>
        <p:txBody>
          <a:bodyPr/>
          <a:lstStyle/>
          <a:p>
            <a:fld id="{6FBDF9E1-87C3-1E4A-8AC3-D69B6D2557A9}" type="datetime1">
              <a:rPr lang="en-NZ" smtClean="0"/>
              <a:t>24/01/22</a:t>
            </a:fld>
            <a:endParaRPr lang="en-US"/>
          </a:p>
        </p:txBody>
      </p:sp>
      <p:sp>
        <p:nvSpPr>
          <p:cNvPr id="6" name="Footer Placeholder 5">
            <a:extLst>
              <a:ext uri="{FF2B5EF4-FFF2-40B4-BE49-F238E27FC236}">
                <a16:creationId xmlns:a16="http://schemas.microsoft.com/office/drawing/2014/main" id="{1E936D84-6422-6044-9FC0-37632B6C22B8}"/>
              </a:ext>
            </a:extLst>
          </p:cNvPr>
          <p:cNvSpPr>
            <a:spLocks noGrp="1"/>
          </p:cNvSpPr>
          <p:nvPr>
            <p:ph type="ftr" sz="quarter" idx="11"/>
          </p:nvPr>
        </p:nvSpPr>
        <p:spPr/>
        <p:txBody>
          <a:bodyPr/>
          <a:lstStyle/>
          <a:p>
            <a:r>
              <a:rPr lang="en-US"/>
              <a:t>CMM 262 Winter 2022</a:t>
            </a:r>
          </a:p>
        </p:txBody>
      </p:sp>
      <p:sp>
        <p:nvSpPr>
          <p:cNvPr id="7" name="Slide Number Placeholder 6">
            <a:extLst>
              <a:ext uri="{FF2B5EF4-FFF2-40B4-BE49-F238E27FC236}">
                <a16:creationId xmlns:a16="http://schemas.microsoft.com/office/drawing/2014/main" id="{21138BE5-C8AB-CB49-BEC0-72541838F9FC}"/>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3408262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0DE8F-8BE1-6F4F-A6A1-E0167380B2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01CE265-BFC5-C749-A4F2-6CA2B2E135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C18117-FC9E-3049-A7B8-C9A56CD111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F53F7-AC0F-FC4E-87D3-96EFE42B53DF}" type="datetime1">
              <a:rPr lang="en-NZ" smtClean="0"/>
              <a:t>24/01/22</a:t>
            </a:fld>
            <a:endParaRPr lang="en-US"/>
          </a:p>
        </p:txBody>
      </p:sp>
      <p:sp>
        <p:nvSpPr>
          <p:cNvPr id="5" name="Footer Placeholder 4">
            <a:extLst>
              <a:ext uri="{FF2B5EF4-FFF2-40B4-BE49-F238E27FC236}">
                <a16:creationId xmlns:a16="http://schemas.microsoft.com/office/drawing/2014/main" id="{4BB9DA13-0DA8-8841-AC80-8BBF1A24B7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CMM 262 Winter 2022</a:t>
            </a:r>
          </a:p>
        </p:txBody>
      </p:sp>
      <p:sp>
        <p:nvSpPr>
          <p:cNvPr id="6" name="Slide Number Placeholder 5">
            <a:extLst>
              <a:ext uri="{FF2B5EF4-FFF2-40B4-BE49-F238E27FC236}">
                <a16:creationId xmlns:a16="http://schemas.microsoft.com/office/drawing/2014/main" id="{2D10C6AE-1732-5F4B-8C7A-2E1FA22FFC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97B0A5-3955-7D48-A8BB-7911844D7B60}" type="slidenum">
              <a:rPr lang="en-US" smtClean="0"/>
              <a:t>‹#›</a:t>
            </a:fld>
            <a:endParaRPr lang="en-US"/>
          </a:p>
        </p:txBody>
      </p:sp>
    </p:spTree>
    <p:extLst>
      <p:ext uri="{BB962C8B-B14F-4D97-AF65-F5344CB8AC3E}">
        <p14:creationId xmlns:p14="http://schemas.microsoft.com/office/powerpoint/2010/main" val="1589663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pantham@health.ucs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hyperlink" Target="https://www.illumina.com/library-prep-array-kit-selector.html" TargetMode="Externa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fCd6B5HRaZ8" TargetMode="External"/><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www.youtube.com/watch?v=oIJaA6h2bFM" TargetMode="External"/><Relationship Id="rId5" Type="http://schemas.openxmlformats.org/officeDocument/2006/relationships/hyperlink" Target="https://www.youtube.com/watch?v=fCd6B5HRaZ8" TargetMode="Externa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http://samtools.github.io/hts-spec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hyperlink" Target="https://broadinstitute.github.io/picard/explain-flags.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hyperlink" Target="https://bioconductor.org/packages/release/bioc/vignettes/Rsubread/inst/doc/SubreadUsersGuide.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ncbi.nlm.nih.gov/pmc/articles/PMC2909565/"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17.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7B7D-B82F-0143-9F52-ECF1EB42A749}"/>
              </a:ext>
            </a:extLst>
          </p:cNvPr>
          <p:cNvSpPr>
            <a:spLocks noGrp="1"/>
          </p:cNvSpPr>
          <p:nvPr>
            <p:ph type="ctrTitle"/>
          </p:nvPr>
        </p:nvSpPr>
        <p:spPr>
          <a:xfrm>
            <a:off x="1001485" y="590799"/>
            <a:ext cx="10624457" cy="3168402"/>
          </a:xfrm>
        </p:spPr>
        <p:txBody>
          <a:bodyPr>
            <a:normAutofit/>
          </a:bodyPr>
          <a:lstStyle/>
          <a:p>
            <a:r>
              <a:rPr lang="en-US" sz="4000" dirty="0">
                <a:latin typeface="Arial" panose="020B0604020202020204" pitchFamily="34" charset="0"/>
                <a:cs typeface="Arial" panose="020B0604020202020204" pitchFamily="34" charset="0"/>
              </a:rPr>
              <a:t>CMM 262 Module 4</a:t>
            </a:r>
            <a:r>
              <a:rPr lang="en-US" sz="4000">
                <a:latin typeface="Arial" panose="020B0604020202020204" pitchFamily="34" charset="0"/>
                <a:cs typeface="Arial" panose="020B0604020202020204" pitchFamily="34" charset="0"/>
              </a:rPr>
              <a:t>: Lecture 1</a:t>
            </a:r>
            <a:br>
              <a:rPr lang="en-US" sz="4000" dirty="0">
                <a:latin typeface="Arial" panose="020B0604020202020204" pitchFamily="34" charset="0"/>
                <a:cs typeface="Arial" panose="020B0604020202020204" pitchFamily="34" charset="0"/>
              </a:rPr>
            </a:br>
            <a:br>
              <a:rPr lang="en-US">
                <a:latin typeface="Arial" panose="020B0604020202020204" pitchFamily="34" charset="0"/>
                <a:cs typeface="Arial" panose="020B0604020202020204" pitchFamily="34" charset="0"/>
              </a:rPr>
            </a:br>
            <a:r>
              <a:rPr lang="en-US" sz="5400">
                <a:latin typeface="Arial" panose="020B0604020202020204" pitchFamily="34" charset="0"/>
                <a:cs typeface="Arial" panose="020B0604020202020204" pitchFamily="34" charset="0"/>
              </a:rPr>
              <a:t>RNA-Seq: </a:t>
            </a:r>
            <a:r>
              <a:rPr lang="en-US" sz="5400" dirty="0">
                <a:latin typeface="Arial" panose="020B0604020202020204" pitchFamily="34" charset="0"/>
                <a:cs typeface="Arial" panose="020B0604020202020204" pitchFamily="34" charset="0"/>
              </a:rPr>
              <a:t>Introduction</a:t>
            </a:r>
          </a:p>
        </p:txBody>
      </p:sp>
      <p:sp>
        <p:nvSpPr>
          <p:cNvPr id="3" name="Subtitle 2">
            <a:extLst>
              <a:ext uri="{FF2B5EF4-FFF2-40B4-BE49-F238E27FC236}">
                <a16:creationId xmlns:a16="http://schemas.microsoft.com/office/drawing/2014/main" id="{9B784555-8ACA-1942-BCA8-5E0A4AD51A82}"/>
              </a:ext>
            </a:extLst>
          </p:cNvPr>
          <p:cNvSpPr>
            <a:spLocks noGrp="1"/>
          </p:cNvSpPr>
          <p:nvPr>
            <p:ph type="subTitle" idx="1"/>
          </p:nvPr>
        </p:nvSpPr>
        <p:spPr>
          <a:xfrm>
            <a:off x="2481942" y="5012873"/>
            <a:ext cx="8344554" cy="1547660"/>
          </a:xfrm>
        </p:spPr>
        <p:txBody>
          <a:bodyPr>
            <a:normAutofit fontScale="92500" lnSpcReduction="10000"/>
          </a:bodyPr>
          <a:lstStyle/>
          <a:p>
            <a:r>
              <a:rPr lang="en-US" dirty="0">
                <a:latin typeface="Arial" panose="020B0604020202020204" pitchFamily="34" charset="0"/>
                <a:cs typeface="Arial" panose="020B0604020202020204" pitchFamily="34" charset="0"/>
              </a:rPr>
              <a:t>Priya Pantham, PhD</a:t>
            </a:r>
          </a:p>
          <a:p>
            <a:r>
              <a:rPr lang="en-US" dirty="0">
                <a:latin typeface="Arial" panose="020B0604020202020204" pitchFamily="34" charset="0"/>
                <a:cs typeface="Arial" panose="020B0604020202020204" pitchFamily="34" charset="0"/>
                <a:hlinkClick r:id="rId3"/>
              </a:rPr>
              <a:t>ppantham@health.ucsd.edu</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Assistant Adj. Professor</a:t>
            </a:r>
          </a:p>
          <a:p>
            <a:r>
              <a:rPr lang="en-US" dirty="0">
                <a:latin typeface="Arial" panose="020B0604020202020204" pitchFamily="34" charset="0"/>
                <a:cs typeface="Arial" panose="020B0604020202020204" pitchFamily="34" charset="0"/>
              </a:rPr>
              <a:t>Department of Obstetrics, Gynecology &amp; Reproductive Sciences </a:t>
            </a:r>
          </a:p>
        </p:txBody>
      </p:sp>
      <p:pic>
        <p:nvPicPr>
          <p:cNvPr id="4" name="Picture 3">
            <a:extLst>
              <a:ext uri="{FF2B5EF4-FFF2-40B4-BE49-F238E27FC236}">
                <a16:creationId xmlns:a16="http://schemas.microsoft.com/office/drawing/2014/main" id="{84DD31FE-2F64-0A41-A567-F00D63059FA9}"/>
              </a:ext>
            </a:extLst>
          </p:cNvPr>
          <p:cNvPicPr>
            <a:picLocks noChangeAspect="1"/>
          </p:cNvPicPr>
          <p:nvPr/>
        </p:nvPicPr>
        <p:blipFill>
          <a:blip r:embed="rId4"/>
          <a:stretch>
            <a:fillRect/>
          </a:stretch>
        </p:blipFill>
        <p:spPr>
          <a:xfrm>
            <a:off x="889720" y="4920419"/>
            <a:ext cx="1315665" cy="1526400"/>
          </a:xfrm>
          <a:prstGeom prst="rect">
            <a:avLst/>
          </a:prstGeom>
        </p:spPr>
      </p:pic>
      <p:sp>
        <p:nvSpPr>
          <p:cNvPr id="8" name="Footer Placeholder 7">
            <a:extLst>
              <a:ext uri="{FF2B5EF4-FFF2-40B4-BE49-F238E27FC236}">
                <a16:creationId xmlns:a16="http://schemas.microsoft.com/office/drawing/2014/main" id="{C43031E7-8CD3-0441-B859-7AD51CBA6C5B}"/>
              </a:ext>
            </a:extLst>
          </p:cNvPr>
          <p:cNvSpPr>
            <a:spLocks noGrp="1"/>
          </p:cNvSpPr>
          <p:nvPr>
            <p:ph type="ftr" sz="quarter" idx="11"/>
          </p:nvPr>
        </p:nvSpPr>
        <p:spPr>
          <a:xfrm>
            <a:off x="-1206869" y="6505303"/>
            <a:ext cx="4114800" cy="365125"/>
          </a:xfrm>
        </p:spPr>
        <p:txBody>
          <a:bodyPr/>
          <a:lstStyle/>
          <a:p>
            <a:r>
              <a:rPr lang="en-US" dirty="0"/>
              <a:t>CMM 262 Winter 2022</a:t>
            </a:r>
          </a:p>
        </p:txBody>
      </p:sp>
    </p:spTree>
    <p:extLst>
      <p:ext uri="{BB962C8B-B14F-4D97-AF65-F5344CB8AC3E}">
        <p14:creationId xmlns:p14="http://schemas.microsoft.com/office/powerpoint/2010/main" val="2363057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B91D5696-20A3-4A4A-A671-ABF84DE8A769}"/>
              </a:ext>
            </a:extLst>
          </p:cNvPr>
          <p:cNvPicPr>
            <a:picLocks noChangeAspect="1"/>
          </p:cNvPicPr>
          <p:nvPr/>
        </p:nvPicPr>
        <p:blipFill>
          <a:blip r:embed="rId3"/>
          <a:stretch>
            <a:fillRect/>
          </a:stretch>
        </p:blipFill>
        <p:spPr>
          <a:xfrm>
            <a:off x="5284121" y="3569367"/>
            <a:ext cx="339572" cy="386263"/>
          </a:xfrm>
          <a:prstGeom prst="rect">
            <a:avLst/>
          </a:prstGeom>
        </p:spPr>
      </p:pic>
      <p:sp>
        <p:nvSpPr>
          <p:cNvPr id="4" name="Google Shape;114;p17">
            <a:extLst>
              <a:ext uri="{FF2B5EF4-FFF2-40B4-BE49-F238E27FC236}">
                <a16:creationId xmlns:a16="http://schemas.microsoft.com/office/drawing/2014/main" id="{393A15DB-6B25-3340-B9A7-E3D27B9FB601}"/>
              </a:ext>
            </a:extLst>
          </p:cNvPr>
          <p:cNvSpPr/>
          <p:nvPr/>
        </p:nvSpPr>
        <p:spPr>
          <a:xfrm>
            <a:off x="475200" y="1342048"/>
            <a:ext cx="1484400" cy="600000"/>
          </a:xfrm>
          <a:prstGeom prst="roundRect">
            <a:avLst>
              <a:gd name="adj" fmla="val 16667"/>
            </a:avLst>
          </a:prstGeom>
          <a:solidFill>
            <a:srgbClr val="A2C4C9"/>
          </a:solidFill>
          <a:ln>
            <a:noFill/>
          </a:ln>
        </p:spPr>
        <p:txBody>
          <a:bodyPr spcFirstLastPara="1" wrap="square" lIns="121900" tIns="121900" rIns="121900" bIns="121900" anchor="ctr" anchorCtr="0">
            <a:noAutofit/>
          </a:bodyPr>
          <a:lstStyle/>
          <a:p>
            <a:pPr algn="ctr"/>
            <a:r>
              <a:rPr lang="en" sz="1467" dirty="0">
                <a:solidFill>
                  <a:srgbClr val="FFFFFF"/>
                </a:solidFill>
                <a:latin typeface="Lato"/>
                <a:ea typeface="Lato"/>
                <a:cs typeface="Lato"/>
                <a:sym typeface="Lato"/>
              </a:rPr>
              <a:t>RNA extraction</a:t>
            </a:r>
            <a:endParaRPr sz="1467" dirty="0">
              <a:solidFill>
                <a:srgbClr val="FFFFFF"/>
              </a:solidFill>
              <a:latin typeface="Lato"/>
              <a:ea typeface="Lato"/>
              <a:cs typeface="Lato"/>
              <a:sym typeface="Lato"/>
            </a:endParaRPr>
          </a:p>
        </p:txBody>
      </p:sp>
      <p:sp>
        <p:nvSpPr>
          <p:cNvPr id="5" name="Google Shape;115;p17">
            <a:extLst>
              <a:ext uri="{FF2B5EF4-FFF2-40B4-BE49-F238E27FC236}">
                <a16:creationId xmlns:a16="http://schemas.microsoft.com/office/drawing/2014/main" id="{C6DCF761-ADA6-464D-957F-F78D0F2BCFB7}"/>
              </a:ext>
            </a:extLst>
          </p:cNvPr>
          <p:cNvSpPr/>
          <p:nvPr/>
        </p:nvSpPr>
        <p:spPr>
          <a:xfrm>
            <a:off x="415600" y="2529653"/>
            <a:ext cx="1603600" cy="600000"/>
          </a:xfrm>
          <a:prstGeom prst="roundRect">
            <a:avLst>
              <a:gd name="adj" fmla="val 16667"/>
            </a:avLst>
          </a:prstGeom>
          <a:solidFill>
            <a:srgbClr val="76A5AF"/>
          </a:solidFill>
          <a:ln>
            <a:noFill/>
          </a:ln>
        </p:spPr>
        <p:txBody>
          <a:bodyPr spcFirstLastPara="1" wrap="square" lIns="121900" tIns="121900" rIns="121900" bIns="121900" anchor="ctr" anchorCtr="0">
            <a:noAutofit/>
          </a:bodyPr>
          <a:lstStyle/>
          <a:p>
            <a:pPr algn="ctr"/>
            <a:r>
              <a:rPr lang="en" sz="1467" dirty="0">
                <a:solidFill>
                  <a:srgbClr val="FFFFFF"/>
                </a:solidFill>
                <a:latin typeface="Lato"/>
                <a:ea typeface="Lato"/>
                <a:cs typeface="Lato"/>
                <a:sym typeface="Lato"/>
              </a:rPr>
              <a:t>Library preparation</a:t>
            </a:r>
            <a:endParaRPr sz="1467" dirty="0">
              <a:solidFill>
                <a:srgbClr val="FFFFFF"/>
              </a:solidFill>
              <a:latin typeface="Lato"/>
              <a:ea typeface="Lato"/>
              <a:cs typeface="Lato"/>
              <a:sym typeface="Lato"/>
            </a:endParaRPr>
          </a:p>
        </p:txBody>
      </p:sp>
      <p:cxnSp>
        <p:nvCxnSpPr>
          <p:cNvPr id="6" name="Google Shape;116;p17">
            <a:extLst>
              <a:ext uri="{FF2B5EF4-FFF2-40B4-BE49-F238E27FC236}">
                <a16:creationId xmlns:a16="http://schemas.microsoft.com/office/drawing/2014/main" id="{B2727986-94A8-B048-9B58-1AC13BC372C9}"/>
              </a:ext>
            </a:extLst>
          </p:cNvPr>
          <p:cNvCxnSpPr>
            <a:stCxn id="4" idx="2"/>
            <a:endCxn id="5" idx="0"/>
          </p:cNvCxnSpPr>
          <p:nvPr/>
        </p:nvCxnSpPr>
        <p:spPr>
          <a:xfrm>
            <a:off x="1217400" y="1942048"/>
            <a:ext cx="0" cy="587600"/>
          </a:xfrm>
          <a:prstGeom prst="straightConnector1">
            <a:avLst/>
          </a:prstGeom>
          <a:noFill/>
          <a:ln w="9525" cap="flat" cmpd="sng">
            <a:solidFill>
              <a:schemeClr val="dk2"/>
            </a:solidFill>
            <a:prstDash val="solid"/>
            <a:round/>
            <a:headEnd type="none" w="med" len="med"/>
            <a:tailEnd type="triangle" w="med" len="med"/>
          </a:ln>
        </p:spPr>
      </p:cxnSp>
      <p:sp>
        <p:nvSpPr>
          <p:cNvPr id="7" name="Google Shape;113;p17">
            <a:extLst>
              <a:ext uri="{FF2B5EF4-FFF2-40B4-BE49-F238E27FC236}">
                <a16:creationId xmlns:a16="http://schemas.microsoft.com/office/drawing/2014/main" id="{9759D2F3-959E-0748-8252-3F92701F0091}"/>
              </a:ext>
            </a:extLst>
          </p:cNvPr>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US" dirty="0"/>
              <a:t>Library Preparation</a:t>
            </a:r>
            <a:endParaRPr dirty="0"/>
          </a:p>
        </p:txBody>
      </p:sp>
      <p:sp>
        <p:nvSpPr>
          <p:cNvPr id="8" name="Footer Placeholder 7">
            <a:extLst>
              <a:ext uri="{FF2B5EF4-FFF2-40B4-BE49-F238E27FC236}">
                <a16:creationId xmlns:a16="http://schemas.microsoft.com/office/drawing/2014/main" id="{143FCB4C-0E75-0142-B8D0-9C5BD40F4464}"/>
              </a:ext>
            </a:extLst>
          </p:cNvPr>
          <p:cNvSpPr txBox="1">
            <a:spLocks/>
          </p:cNvSpPr>
          <p:nvPr/>
        </p:nvSpPr>
        <p:spPr>
          <a:xfrm>
            <a:off x="78307" y="6536360"/>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cxnSp>
        <p:nvCxnSpPr>
          <p:cNvPr id="28" name="Straight Arrow Connector 27">
            <a:extLst>
              <a:ext uri="{FF2B5EF4-FFF2-40B4-BE49-F238E27FC236}">
                <a16:creationId xmlns:a16="http://schemas.microsoft.com/office/drawing/2014/main" id="{3F3F871C-9D5C-5F4B-A0AF-885D78183E28}"/>
              </a:ext>
            </a:extLst>
          </p:cNvPr>
          <p:cNvCxnSpPr>
            <a:cxnSpLocks/>
          </p:cNvCxnSpPr>
          <p:nvPr/>
        </p:nvCxnSpPr>
        <p:spPr>
          <a:xfrm>
            <a:off x="4702489" y="973454"/>
            <a:ext cx="0" cy="757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B837CF9-7B79-E04A-9D1E-164201623119}"/>
              </a:ext>
            </a:extLst>
          </p:cNvPr>
          <p:cNvSpPr txBox="1"/>
          <p:nvPr/>
        </p:nvSpPr>
        <p:spPr>
          <a:xfrm>
            <a:off x="6389810" y="735442"/>
            <a:ext cx="463640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Reverse transcribed into cDNA</a:t>
            </a:r>
          </a:p>
        </p:txBody>
      </p:sp>
      <p:sp>
        <p:nvSpPr>
          <p:cNvPr id="30" name="TextBox 29">
            <a:extLst>
              <a:ext uri="{FF2B5EF4-FFF2-40B4-BE49-F238E27FC236}">
                <a16:creationId xmlns:a16="http://schemas.microsoft.com/office/drawing/2014/main" id="{D280BCF3-638F-7E45-91F4-1303F9793820}"/>
              </a:ext>
            </a:extLst>
          </p:cNvPr>
          <p:cNvSpPr txBox="1"/>
          <p:nvPr/>
        </p:nvSpPr>
        <p:spPr>
          <a:xfrm>
            <a:off x="6502919" y="1848146"/>
            <a:ext cx="5583159"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First strand synthesis </a:t>
            </a:r>
          </a:p>
          <a:p>
            <a:r>
              <a:rPr lang="en-US" sz="2400" dirty="0">
                <a:latin typeface="Arial" panose="020B0604020202020204" pitchFamily="34" charset="0"/>
                <a:cs typeface="Arial" panose="020B0604020202020204" pitchFamily="34" charset="0"/>
              </a:rPr>
              <a:t>Second strand synthesis</a:t>
            </a:r>
          </a:p>
        </p:txBody>
      </p:sp>
      <p:cxnSp>
        <p:nvCxnSpPr>
          <p:cNvPr id="32" name="Straight Arrow Connector 31">
            <a:extLst>
              <a:ext uri="{FF2B5EF4-FFF2-40B4-BE49-F238E27FC236}">
                <a16:creationId xmlns:a16="http://schemas.microsoft.com/office/drawing/2014/main" id="{65E7F76D-4699-FB42-A7DF-46BFAF0FDDC9}"/>
              </a:ext>
            </a:extLst>
          </p:cNvPr>
          <p:cNvCxnSpPr>
            <a:cxnSpLocks/>
          </p:cNvCxnSpPr>
          <p:nvPr/>
        </p:nvCxnSpPr>
        <p:spPr>
          <a:xfrm>
            <a:off x="4702489" y="2797936"/>
            <a:ext cx="0" cy="757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8780304-618B-7947-B629-522DF71A0A23}"/>
              </a:ext>
            </a:extLst>
          </p:cNvPr>
          <p:cNvSpPr txBox="1"/>
          <p:nvPr/>
        </p:nvSpPr>
        <p:spPr>
          <a:xfrm>
            <a:off x="6464209" y="3511094"/>
            <a:ext cx="4337622"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3’  ends adenylated </a:t>
            </a:r>
          </a:p>
          <a:p>
            <a:r>
              <a:rPr lang="en-US" sz="2400" dirty="0">
                <a:latin typeface="Arial" panose="020B0604020202020204" pitchFamily="34" charset="0"/>
                <a:cs typeface="Arial" panose="020B0604020202020204" pitchFamily="34" charset="0"/>
              </a:rPr>
              <a:t>5’ ends repaired</a:t>
            </a:r>
          </a:p>
        </p:txBody>
      </p:sp>
      <p:sp>
        <p:nvSpPr>
          <p:cNvPr id="35" name="TextBox 34">
            <a:extLst>
              <a:ext uri="{FF2B5EF4-FFF2-40B4-BE49-F238E27FC236}">
                <a16:creationId xmlns:a16="http://schemas.microsoft.com/office/drawing/2014/main" id="{46005B88-9D25-D740-AC3C-027FEEE22CEF}"/>
              </a:ext>
            </a:extLst>
          </p:cNvPr>
          <p:cNvSpPr txBox="1"/>
          <p:nvPr/>
        </p:nvSpPr>
        <p:spPr>
          <a:xfrm>
            <a:off x="6555461" y="5204059"/>
            <a:ext cx="5220939"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DNA sequencing adapters ligated</a:t>
            </a:r>
          </a:p>
        </p:txBody>
      </p:sp>
      <p:cxnSp>
        <p:nvCxnSpPr>
          <p:cNvPr id="14" name="Straight Connector 13">
            <a:extLst>
              <a:ext uri="{FF2B5EF4-FFF2-40B4-BE49-F238E27FC236}">
                <a16:creationId xmlns:a16="http://schemas.microsoft.com/office/drawing/2014/main" id="{84EC600A-BFBF-934C-8FD2-2B6CFE793C9C}"/>
              </a:ext>
            </a:extLst>
          </p:cNvPr>
          <p:cNvCxnSpPr>
            <a:cxnSpLocks/>
          </p:cNvCxnSpPr>
          <p:nvPr/>
        </p:nvCxnSpPr>
        <p:spPr>
          <a:xfrm>
            <a:off x="5737801" y="5244169"/>
            <a:ext cx="357624" cy="0"/>
          </a:xfrm>
          <a:prstGeom prst="line">
            <a:avLst/>
          </a:prstGeom>
          <a:ln w="79375" cmpd="dbl">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9BAA88-E88C-5D4E-9F26-102FE11B2C9F}"/>
              </a:ext>
            </a:extLst>
          </p:cNvPr>
          <p:cNvCxnSpPr>
            <a:cxnSpLocks/>
          </p:cNvCxnSpPr>
          <p:nvPr/>
        </p:nvCxnSpPr>
        <p:spPr>
          <a:xfrm>
            <a:off x="5737801" y="5516490"/>
            <a:ext cx="357624" cy="0"/>
          </a:xfrm>
          <a:prstGeom prst="line">
            <a:avLst/>
          </a:prstGeom>
          <a:ln w="79375" cmpd="dbl">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6ABA1B-3293-234F-939D-4D0637642CDF}"/>
              </a:ext>
            </a:extLst>
          </p:cNvPr>
          <p:cNvCxnSpPr>
            <a:cxnSpLocks/>
          </p:cNvCxnSpPr>
          <p:nvPr/>
        </p:nvCxnSpPr>
        <p:spPr>
          <a:xfrm>
            <a:off x="3312679" y="5246507"/>
            <a:ext cx="357624" cy="0"/>
          </a:xfrm>
          <a:prstGeom prst="line">
            <a:avLst/>
          </a:prstGeom>
          <a:ln w="79375" cmpd="dbl">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93C796C-57E4-B14B-83A7-8F3B2D85C569}"/>
              </a:ext>
            </a:extLst>
          </p:cNvPr>
          <p:cNvCxnSpPr>
            <a:cxnSpLocks/>
          </p:cNvCxnSpPr>
          <p:nvPr/>
        </p:nvCxnSpPr>
        <p:spPr>
          <a:xfrm>
            <a:off x="3319211" y="5516510"/>
            <a:ext cx="357624" cy="0"/>
          </a:xfrm>
          <a:prstGeom prst="line">
            <a:avLst/>
          </a:prstGeom>
          <a:ln w="79375" cmpd="dbl">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AD8506A-31A9-A647-B099-5EE55C61980C}"/>
              </a:ext>
            </a:extLst>
          </p:cNvPr>
          <p:cNvCxnSpPr>
            <a:cxnSpLocks/>
          </p:cNvCxnSpPr>
          <p:nvPr/>
        </p:nvCxnSpPr>
        <p:spPr>
          <a:xfrm flipV="1">
            <a:off x="6085115" y="5120686"/>
            <a:ext cx="304695" cy="120967"/>
          </a:xfrm>
          <a:prstGeom prst="line">
            <a:avLst/>
          </a:prstGeom>
          <a:ln w="793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7C4DF30-CC42-464D-A06D-0E6AE6509334}"/>
              </a:ext>
            </a:extLst>
          </p:cNvPr>
          <p:cNvCxnSpPr>
            <a:cxnSpLocks/>
          </p:cNvCxnSpPr>
          <p:nvPr/>
        </p:nvCxnSpPr>
        <p:spPr>
          <a:xfrm>
            <a:off x="6079174" y="5516490"/>
            <a:ext cx="291590" cy="82627"/>
          </a:xfrm>
          <a:prstGeom prst="line">
            <a:avLst/>
          </a:prstGeom>
          <a:ln w="79375">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4673A4-1007-1A47-9EC5-36397A5DB29E}"/>
              </a:ext>
            </a:extLst>
          </p:cNvPr>
          <p:cNvCxnSpPr>
            <a:cxnSpLocks/>
          </p:cNvCxnSpPr>
          <p:nvPr/>
        </p:nvCxnSpPr>
        <p:spPr>
          <a:xfrm>
            <a:off x="2993789" y="5152718"/>
            <a:ext cx="325799" cy="93770"/>
          </a:xfrm>
          <a:prstGeom prst="line">
            <a:avLst/>
          </a:prstGeom>
          <a:ln w="79375">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E322EC-FEEB-3A41-BD46-F70C11DDEBF4}"/>
              </a:ext>
            </a:extLst>
          </p:cNvPr>
          <p:cNvCxnSpPr>
            <a:cxnSpLocks/>
          </p:cNvCxnSpPr>
          <p:nvPr/>
        </p:nvCxnSpPr>
        <p:spPr>
          <a:xfrm flipV="1">
            <a:off x="3057021" y="5516490"/>
            <a:ext cx="279501" cy="158468"/>
          </a:xfrm>
          <a:prstGeom prst="line">
            <a:avLst/>
          </a:prstGeom>
          <a:ln w="793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C45B81B-915E-C442-83D5-EEA04EFFFB8F}"/>
              </a:ext>
            </a:extLst>
          </p:cNvPr>
          <p:cNvCxnSpPr>
            <a:cxnSpLocks/>
          </p:cNvCxnSpPr>
          <p:nvPr/>
        </p:nvCxnSpPr>
        <p:spPr>
          <a:xfrm>
            <a:off x="4702489" y="4319933"/>
            <a:ext cx="0" cy="757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BC658E2-3ECE-5C41-AD29-1A0DD9D29D78}"/>
              </a:ext>
            </a:extLst>
          </p:cNvPr>
          <p:cNvSpPr txBox="1"/>
          <p:nvPr/>
        </p:nvSpPr>
        <p:spPr>
          <a:xfrm>
            <a:off x="3710194" y="3576921"/>
            <a:ext cx="238164" cy="369332"/>
          </a:xfrm>
          <a:prstGeom prst="rect">
            <a:avLst/>
          </a:prstGeom>
          <a:noFill/>
        </p:spPr>
        <p:txBody>
          <a:bodyPr wrap="square" rtlCol="0">
            <a:spAutoFit/>
          </a:bodyPr>
          <a:lstStyle/>
          <a:p>
            <a:r>
              <a:rPr lang="en-US" dirty="0"/>
              <a:t>P</a:t>
            </a:r>
          </a:p>
        </p:txBody>
      </p:sp>
      <p:sp>
        <p:nvSpPr>
          <p:cNvPr id="27" name="TextBox 26">
            <a:extLst>
              <a:ext uri="{FF2B5EF4-FFF2-40B4-BE49-F238E27FC236}">
                <a16:creationId xmlns:a16="http://schemas.microsoft.com/office/drawing/2014/main" id="{861423CB-64AE-1F49-B73F-BDD279E4A30F}"/>
              </a:ext>
            </a:extLst>
          </p:cNvPr>
          <p:cNvSpPr txBox="1"/>
          <p:nvPr/>
        </p:nvSpPr>
        <p:spPr>
          <a:xfrm>
            <a:off x="5355212" y="4009871"/>
            <a:ext cx="238164" cy="369332"/>
          </a:xfrm>
          <a:prstGeom prst="rect">
            <a:avLst/>
          </a:prstGeom>
          <a:noFill/>
        </p:spPr>
        <p:txBody>
          <a:bodyPr wrap="square" rtlCol="0">
            <a:spAutoFit/>
          </a:bodyPr>
          <a:lstStyle/>
          <a:p>
            <a:r>
              <a:rPr lang="en-US" dirty="0"/>
              <a:t>P</a:t>
            </a:r>
          </a:p>
        </p:txBody>
      </p:sp>
      <p:pic>
        <p:nvPicPr>
          <p:cNvPr id="3" name="Picture 2">
            <a:extLst>
              <a:ext uri="{FF2B5EF4-FFF2-40B4-BE49-F238E27FC236}">
                <a16:creationId xmlns:a16="http://schemas.microsoft.com/office/drawing/2014/main" id="{4E27C96C-E3E6-654B-BAE5-CA9AA4AF7A6B}"/>
              </a:ext>
            </a:extLst>
          </p:cNvPr>
          <p:cNvPicPr>
            <a:picLocks noChangeAspect="1"/>
          </p:cNvPicPr>
          <p:nvPr/>
        </p:nvPicPr>
        <p:blipFill>
          <a:blip r:embed="rId3"/>
          <a:stretch>
            <a:fillRect/>
          </a:stretch>
        </p:blipFill>
        <p:spPr>
          <a:xfrm>
            <a:off x="3694898" y="3995249"/>
            <a:ext cx="339572" cy="386263"/>
          </a:xfrm>
          <a:prstGeom prst="rect">
            <a:avLst/>
          </a:prstGeom>
        </p:spPr>
      </p:pic>
      <p:cxnSp>
        <p:nvCxnSpPr>
          <p:cNvPr id="51" name="Straight Connector 50">
            <a:extLst>
              <a:ext uri="{FF2B5EF4-FFF2-40B4-BE49-F238E27FC236}">
                <a16:creationId xmlns:a16="http://schemas.microsoft.com/office/drawing/2014/main" id="{2B2D7D32-55D9-3243-8500-E43353891E0B}"/>
              </a:ext>
            </a:extLst>
          </p:cNvPr>
          <p:cNvCxnSpPr>
            <a:cxnSpLocks/>
          </p:cNvCxnSpPr>
          <p:nvPr/>
        </p:nvCxnSpPr>
        <p:spPr>
          <a:xfrm>
            <a:off x="3983765" y="4174037"/>
            <a:ext cx="1406854" cy="287"/>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9A234F2-B110-8C45-849D-13A5938A16B4}"/>
              </a:ext>
            </a:extLst>
          </p:cNvPr>
          <p:cNvGrpSpPr/>
          <p:nvPr/>
        </p:nvGrpSpPr>
        <p:grpSpPr>
          <a:xfrm>
            <a:off x="2807981" y="1647076"/>
            <a:ext cx="1873655" cy="366655"/>
            <a:chOff x="2807981" y="1647076"/>
            <a:chExt cx="1873655" cy="366655"/>
          </a:xfrm>
        </p:grpSpPr>
        <p:cxnSp>
          <p:nvCxnSpPr>
            <p:cNvPr id="52" name="Straight Connector 51">
              <a:extLst>
                <a:ext uri="{FF2B5EF4-FFF2-40B4-BE49-F238E27FC236}">
                  <a16:creationId xmlns:a16="http://schemas.microsoft.com/office/drawing/2014/main" id="{3582EF00-7732-464A-89BF-AEBBE5A387F0}"/>
                </a:ext>
              </a:extLst>
            </p:cNvPr>
            <p:cNvCxnSpPr>
              <a:cxnSpLocks/>
            </p:cNvCxnSpPr>
            <p:nvPr/>
          </p:nvCxnSpPr>
          <p:spPr>
            <a:xfrm>
              <a:off x="3067712" y="1780069"/>
              <a:ext cx="1284963" cy="912"/>
            </a:xfrm>
            <a:prstGeom prst="line">
              <a:avLst/>
            </a:prstGeom>
            <a:ln w="79375">
              <a:solidFill>
                <a:srgbClr val="B868B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AEB668A-EBCD-E749-A3D1-C10E2720936D}"/>
                </a:ext>
              </a:extLst>
            </p:cNvPr>
            <p:cNvCxnSpPr>
              <a:cxnSpLocks/>
            </p:cNvCxnSpPr>
            <p:nvPr/>
          </p:nvCxnSpPr>
          <p:spPr>
            <a:xfrm>
              <a:off x="3067712" y="2013731"/>
              <a:ext cx="1284963" cy="0"/>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AF73FB6-A417-FF44-8EB6-7A8959A96ABF}"/>
                </a:ext>
              </a:extLst>
            </p:cNvPr>
            <p:cNvSpPr txBox="1"/>
            <p:nvPr/>
          </p:nvSpPr>
          <p:spPr>
            <a:xfrm>
              <a:off x="2807981" y="1647076"/>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5’</a:t>
              </a:r>
            </a:p>
          </p:txBody>
        </p:sp>
        <p:sp>
          <p:nvSpPr>
            <p:cNvPr id="59" name="TextBox 58">
              <a:extLst>
                <a:ext uri="{FF2B5EF4-FFF2-40B4-BE49-F238E27FC236}">
                  <a16:creationId xmlns:a16="http://schemas.microsoft.com/office/drawing/2014/main" id="{6BD3A742-0828-D647-AABD-7F77A83C7F36}"/>
                </a:ext>
              </a:extLst>
            </p:cNvPr>
            <p:cNvSpPr txBox="1"/>
            <p:nvPr/>
          </p:nvSpPr>
          <p:spPr>
            <a:xfrm>
              <a:off x="4315994" y="1670221"/>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3’</a:t>
              </a:r>
            </a:p>
          </p:txBody>
        </p:sp>
      </p:grpSp>
      <p:grpSp>
        <p:nvGrpSpPr>
          <p:cNvPr id="60" name="Group 59">
            <a:extLst>
              <a:ext uri="{FF2B5EF4-FFF2-40B4-BE49-F238E27FC236}">
                <a16:creationId xmlns:a16="http://schemas.microsoft.com/office/drawing/2014/main" id="{DB7B84ED-9F16-624E-9158-8EAA454A9848}"/>
              </a:ext>
            </a:extLst>
          </p:cNvPr>
          <p:cNvGrpSpPr/>
          <p:nvPr/>
        </p:nvGrpSpPr>
        <p:grpSpPr>
          <a:xfrm>
            <a:off x="4193107" y="2166799"/>
            <a:ext cx="1873655" cy="379899"/>
            <a:chOff x="2807981" y="1633832"/>
            <a:chExt cx="1873655" cy="379899"/>
          </a:xfrm>
        </p:grpSpPr>
        <p:cxnSp>
          <p:nvCxnSpPr>
            <p:cNvPr id="61" name="Straight Connector 60">
              <a:extLst>
                <a:ext uri="{FF2B5EF4-FFF2-40B4-BE49-F238E27FC236}">
                  <a16:creationId xmlns:a16="http://schemas.microsoft.com/office/drawing/2014/main" id="{8F5C7F5A-39EF-014D-A3E3-358F50BE9F53}"/>
                </a:ext>
              </a:extLst>
            </p:cNvPr>
            <p:cNvCxnSpPr>
              <a:cxnSpLocks/>
            </p:cNvCxnSpPr>
            <p:nvPr/>
          </p:nvCxnSpPr>
          <p:spPr>
            <a:xfrm>
              <a:off x="3067712" y="1780069"/>
              <a:ext cx="1284963" cy="912"/>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958A313-6DD0-A641-B8E5-A849DBD0610B}"/>
                </a:ext>
              </a:extLst>
            </p:cNvPr>
            <p:cNvCxnSpPr>
              <a:cxnSpLocks/>
            </p:cNvCxnSpPr>
            <p:nvPr/>
          </p:nvCxnSpPr>
          <p:spPr>
            <a:xfrm>
              <a:off x="3067712" y="2013731"/>
              <a:ext cx="1284963" cy="0"/>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04674F8-7DFF-604D-BD37-00740A70E0D8}"/>
                </a:ext>
              </a:extLst>
            </p:cNvPr>
            <p:cNvSpPr txBox="1"/>
            <p:nvPr/>
          </p:nvSpPr>
          <p:spPr>
            <a:xfrm>
              <a:off x="2807981" y="1643062"/>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5’</a:t>
              </a:r>
            </a:p>
          </p:txBody>
        </p:sp>
        <p:sp>
          <p:nvSpPr>
            <p:cNvPr id="64" name="TextBox 63">
              <a:extLst>
                <a:ext uri="{FF2B5EF4-FFF2-40B4-BE49-F238E27FC236}">
                  <a16:creationId xmlns:a16="http://schemas.microsoft.com/office/drawing/2014/main" id="{EE58CFDE-AFA5-F94A-8A23-80A8CC8F0F89}"/>
                </a:ext>
              </a:extLst>
            </p:cNvPr>
            <p:cNvSpPr txBox="1"/>
            <p:nvPr/>
          </p:nvSpPr>
          <p:spPr>
            <a:xfrm>
              <a:off x="4315994" y="1633832"/>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3’</a:t>
              </a:r>
            </a:p>
          </p:txBody>
        </p:sp>
      </p:grpSp>
      <p:cxnSp>
        <p:nvCxnSpPr>
          <p:cNvPr id="50" name="Straight Connector 49">
            <a:extLst>
              <a:ext uri="{FF2B5EF4-FFF2-40B4-BE49-F238E27FC236}">
                <a16:creationId xmlns:a16="http://schemas.microsoft.com/office/drawing/2014/main" id="{9C688E43-7CA4-3648-933E-302441734EF5}"/>
              </a:ext>
            </a:extLst>
          </p:cNvPr>
          <p:cNvCxnSpPr>
            <a:cxnSpLocks/>
            <a:stCxn id="2" idx="3"/>
            <a:endCxn id="31" idx="1"/>
          </p:cNvCxnSpPr>
          <p:nvPr/>
        </p:nvCxnSpPr>
        <p:spPr>
          <a:xfrm>
            <a:off x="3948358" y="3761587"/>
            <a:ext cx="1335763" cy="912"/>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2C04B72-9273-7B43-85DA-A868D65C7775}"/>
              </a:ext>
            </a:extLst>
          </p:cNvPr>
          <p:cNvCxnSpPr>
            <a:cxnSpLocks/>
          </p:cNvCxnSpPr>
          <p:nvPr/>
        </p:nvCxnSpPr>
        <p:spPr>
          <a:xfrm>
            <a:off x="4034470" y="5246901"/>
            <a:ext cx="1335763" cy="912"/>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076ACBE-FA76-2747-9FD4-639C5FB95539}"/>
              </a:ext>
            </a:extLst>
          </p:cNvPr>
          <p:cNvCxnSpPr>
            <a:cxnSpLocks/>
          </p:cNvCxnSpPr>
          <p:nvPr/>
        </p:nvCxnSpPr>
        <p:spPr>
          <a:xfrm>
            <a:off x="3664828" y="5244169"/>
            <a:ext cx="371879" cy="0"/>
          </a:xfrm>
          <a:prstGeom prst="line">
            <a:avLst/>
          </a:prstGeom>
          <a:ln w="793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17217CE-A0B7-A643-9311-EE3C4571A9A3}"/>
              </a:ext>
            </a:extLst>
          </p:cNvPr>
          <p:cNvCxnSpPr>
            <a:cxnSpLocks/>
          </p:cNvCxnSpPr>
          <p:nvPr/>
        </p:nvCxnSpPr>
        <p:spPr>
          <a:xfrm>
            <a:off x="4034470" y="5516510"/>
            <a:ext cx="1335763" cy="912"/>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4EDC2AD-5303-DA47-AAB4-71B132C49292}"/>
              </a:ext>
            </a:extLst>
          </p:cNvPr>
          <p:cNvCxnSpPr>
            <a:cxnSpLocks/>
          </p:cNvCxnSpPr>
          <p:nvPr/>
        </p:nvCxnSpPr>
        <p:spPr>
          <a:xfrm>
            <a:off x="5365922" y="5516490"/>
            <a:ext cx="371879" cy="0"/>
          </a:xfrm>
          <a:prstGeom prst="line">
            <a:avLst/>
          </a:prstGeom>
          <a:ln w="793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5EF3857-98CF-3B4D-BBFE-E8B7D9D72D20}"/>
              </a:ext>
            </a:extLst>
          </p:cNvPr>
          <p:cNvCxnSpPr>
            <a:cxnSpLocks/>
          </p:cNvCxnSpPr>
          <p:nvPr/>
        </p:nvCxnSpPr>
        <p:spPr>
          <a:xfrm>
            <a:off x="5370233" y="5244169"/>
            <a:ext cx="371879" cy="0"/>
          </a:xfrm>
          <a:prstGeom prst="line">
            <a:avLst/>
          </a:prstGeom>
          <a:ln w="793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47E483B-3E3D-0847-A747-4FDEE21F9E53}"/>
              </a:ext>
            </a:extLst>
          </p:cNvPr>
          <p:cNvCxnSpPr>
            <a:cxnSpLocks/>
          </p:cNvCxnSpPr>
          <p:nvPr/>
        </p:nvCxnSpPr>
        <p:spPr>
          <a:xfrm>
            <a:off x="3662591" y="5516490"/>
            <a:ext cx="371879" cy="0"/>
          </a:xfrm>
          <a:prstGeom prst="line">
            <a:avLst/>
          </a:prstGeom>
          <a:ln w="793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3858E86B-3753-C347-85AA-D33A27CC9DA7}"/>
              </a:ext>
            </a:extLst>
          </p:cNvPr>
          <p:cNvSpPr txBox="1"/>
          <p:nvPr/>
        </p:nvSpPr>
        <p:spPr>
          <a:xfrm>
            <a:off x="2746357" y="4964654"/>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5’</a:t>
            </a:r>
          </a:p>
        </p:txBody>
      </p:sp>
      <p:sp>
        <p:nvSpPr>
          <p:cNvPr id="73" name="TextBox 72">
            <a:extLst>
              <a:ext uri="{FF2B5EF4-FFF2-40B4-BE49-F238E27FC236}">
                <a16:creationId xmlns:a16="http://schemas.microsoft.com/office/drawing/2014/main" id="{AE44B21D-887F-AF4F-B93E-5F368CB69A99}"/>
              </a:ext>
            </a:extLst>
          </p:cNvPr>
          <p:cNvSpPr txBox="1"/>
          <p:nvPr/>
        </p:nvSpPr>
        <p:spPr>
          <a:xfrm>
            <a:off x="2831129" y="5660732"/>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3’</a:t>
            </a:r>
          </a:p>
        </p:txBody>
      </p:sp>
      <p:sp>
        <p:nvSpPr>
          <p:cNvPr id="74" name="TextBox 73">
            <a:extLst>
              <a:ext uri="{FF2B5EF4-FFF2-40B4-BE49-F238E27FC236}">
                <a16:creationId xmlns:a16="http://schemas.microsoft.com/office/drawing/2014/main" id="{0222A428-9EB5-274B-B40C-32B44D0ED7F4}"/>
              </a:ext>
            </a:extLst>
          </p:cNvPr>
          <p:cNvSpPr txBox="1"/>
          <p:nvPr/>
        </p:nvSpPr>
        <p:spPr>
          <a:xfrm>
            <a:off x="6337155" y="4922604"/>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3’</a:t>
            </a:r>
          </a:p>
        </p:txBody>
      </p:sp>
      <p:sp>
        <p:nvSpPr>
          <p:cNvPr id="75" name="TextBox 74">
            <a:extLst>
              <a:ext uri="{FF2B5EF4-FFF2-40B4-BE49-F238E27FC236}">
                <a16:creationId xmlns:a16="http://schemas.microsoft.com/office/drawing/2014/main" id="{B51E11D6-AB6B-214C-B25A-0810E2C988D6}"/>
              </a:ext>
            </a:extLst>
          </p:cNvPr>
          <p:cNvSpPr txBox="1"/>
          <p:nvPr/>
        </p:nvSpPr>
        <p:spPr>
          <a:xfrm>
            <a:off x="6235159" y="5625354"/>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276683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2" grpId="0"/>
      <p:bldP spid="27" grpId="0"/>
      <p:bldP spid="72" grpId="0"/>
      <p:bldP spid="73" grpId="0"/>
      <p:bldP spid="74" grpId="0"/>
      <p:bldP spid="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13;p17">
            <a:extLst>
              <a:ext uri="{FF2B5EF4-FFF2-40B4-BE49-F238E27FC236}">
                <a16:creationId xmlns:a16="http://schemas.microsoft.com/office/drawing/2014/main" id="{9759D2F3-959E-0748-8252-3F92701F0091}"/>
              </a:ext>
            </a:extLst>
          </p:cNvPr>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US" dirty="0"/>
              <a:t>Library Preparation</a:t>
            </a:r>
            <a:endParaRPr dirty="0"/>
          </a:p>
        </p:txBody>
      </p:sp>
      <p:sp>
        <p:nvSpPr>
          <p:cNvPr id="8" name="Footer Placeholder 7">
            <a:extLst>
              <a:ext uri="{FF2B5EF4-FFF2-40B4-BE49-F238E27FC236}">
                <a16:creationId xmlns:a16="http://schemas.microsoft.com/office/drawing/2014/main" id="{143FCB4C-0E75-0142-B8D0-9C5BD40F4464}"/>
              </a:ext>
            </a:extLst>
          </p:cNvPr>
          <p:cNvSpPr txBox="1">
            <a:spLocks/>
          </p:cNvSpPr>
          <p:nvPr/>
        </p:nvSpPr>
        <p:spPr>
          <a:xfrm>
            <a:off x="0" y="6499816"/>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cxnSp>
        <p:nvCxnSpPr>
          <p:cNvPr id="60" name="Straight Arrow Connector 59">
            <a:extLst>
              <a:ext uri="{FF2B5EF4-FFF2-40B4-BE49-F238E27FC236}">
                <a16:creationId xmlns:a16="http://schemas.microsoft.com/office/drawing/2014/main" id="{B7ECEEFD-378F-9640-8310-D2260054EEA2}"/>
              </a:ext>
            </a:extLst>
          </p:cNvPr>
          <p:cNvCxnSpPr>
            <a:cxnSpLocks/>
          </p:cNvCxnSpPr>
          <p:nvPr/>
        </p:nvCxnSpPr>
        <p:spPr>
          <a:xfrm>
            <a:off x="5163689" y="666098"/>
            <a:ext cx="0" cy="757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71648D7-BE0B-AF49-B4A7-CDBBF9EDD487}"/>
              </a:ext>
            </a:extLst>
          </p:cNvPr>
          <p:cNvSpPr txBox="1"/>
          <p:nvPr/>
        </p:nvSpPr>
        <p:spPr>
          <a:xfrm>
            <a:off x="7651959" y="1355006"/>
            <a:ext cx="4636408"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PCR amplification</a:t>
            </a:r>
          </a:p>
          <a:p>
            <a:r>
              <a:rPr lang="en-US" sz="2400" dirty="0">
                <a:latin typeface="Arial" panose="020B0604020202020204" pitchFamily="34" charset="0"/>
                <a:cs typeface="Arial" panose="020B0604020202020204" pitchFamily="34" charset="0"/>
              </a:rPr>
              <a:t>Size selection</a:t>
            </a:r>
          </a:p>
        </p:txBody>
      </p:sp>
      <p:pic>
        <p:nvPicPr>
          <p:cNvPr id="71" name="Picture 70">
            <a:extLst>
              <a:ext uri="{FF2B5EF4-FFF2-40B4-BE49-F238E27FC236}">
                <a16:creationId xmlns:a16="http://schemas.microsoft.com/office/drawing/2014/main" id="{0F1DA9C3-A4E7-2F4D-9CB8-044F527217D6}"/>
              </a:ext>
            </a:extLst>
          </p:cNvPr>
          <p:cNvPicPr>
            <a:picLocks noChangeAspect="1"/>
          </p:cNvPicPr>
          <p:nvPr/>
        </p:nvPicPr>
        <p:blipFill rotWithShape="1">
          <a:blip r:embed="rId3"/>
          <a:srcRect l="56137"/>
          <a:stretch/>
        </p:blipFill>
        <p:spPr>
          <a:xfrm>
            <a:off x="4557626" y="5191908"/>
            <a:ext cx="1237534" cy="1052994"/>
          </a:xfrm>
          <a:prstGeom prst="rect">
            <a:avLst/>
          </a:prstGeom>
        </p:spPr>
      </p:pic>
      <p:sp>
        <p:nvSpPr>
          <p:cNvPr id="101" name="TextBox 100">
            <a:extLst>
              <a:ext uri="{FF2B5EF4-FFF2-40B4-BE49-F238E27FC236}">
                <a16:creationId xmlns:a16="http://schemas.microsoft.com/office/drawing/2014/main" id="{EF94D7E5-865F-4544-A6AB-94BE8404E3D0}"/>
              </a:ext>
            </a:extLst>
          </p:cNvPr>
          <p:cNvSpPr txBox="1"/>
          <p:nvPr/>
        </p:nvSpPr>
        <p:spPr>
          <a:xfrm>
            <a:off x="3598665" y="1550921"/>
            <a:ext cx="91604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Index 2</a:t>
            </a:r>
          </a:p>
        </p:txBody>
      </p:sp>
      <p:sp>
        <p:nvSpPr>
          <p:cNvPr id="106" name="TextBox 105">
            <a:extLst>
              <a:ext uri="{FF2B5EF4-FFF2-40B4-BE49-F238E27FC236}">
                <a16:creationId xmlns:a16="http://schemas.microsoft.com/office/drawing/2014/main" id="{AF6496E7-89A9-C24E-B516-1118121F0869}"/>
              </a:ext>
            </a:extLst>
          </p:cNvPr>
          <p:cNvSpPr txBox="1"/>
          <p:nvPr/>
        </p:nvSpPr>
        <p:spPr>
          <a:xfrm>
            <a:off x="4696086" y="1616627"/>
            <a:ext cx="91604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Insert</a:t>
            </a:r>
          </a:p>
        </p:txBody>
      </p:sp>
      <p:sp>
        <p:nvSpPr>
          <p:cNvPr id="107" name="TextBox 106">
            <a:extLst>
              <a:ext uri="{FF2B5EF4-FFF2-40B4-BE49-F238E27FC236}">
                <a16:creationId xmlns:a16="http://schemas.microsoft.com/office/drawing/2014/main" id="{4EF40492-D215-374D-836C-930A789BC7EF}"/>
              </a:ext>
            </a:extLst>
          </p:cNvPr>
          <p:cNvSpPr txBox="1"/>
          <p:nvPr/>
        </p:nvSpPr>
        <p:spPr>
          <a:xfrm>
            <a:off x="4027170" y="2151087"/>
            <a:ext cx="91604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Rd 1 SP</a:t>
            </a:r>
          </a:p>
        </p:txBody>
      </p:sp>
      <p:sp>
        <p:nvSpPr>
          <p:cNvPr id="108" name="TextBox 107">
            <a:extLst>
              <a:ext uri="{FF2B5EF4-FFF2-40B4-BE49-F238E27FC236}">
                <a16:creationId xmlns:a16="http://schemas.microsoft.com/office/drawing/2014/main" id="{F4C7856D-6E05-EB44-AF3D-BD01309E94CA}"/>
              </a:ext>
            </a:extLst>
          </p:cNvPr>
          <p:cNvSpPr txBox="1"/>
          <p:nvPr/>
        </p:nvSpPr>
        <p:spPr>
          <a:xfrm>
            <a:off x="5649371" y="2177504"/>
            <a:ext cx="91604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Rd2 SP</a:t>
            </a:r>
          </a:p>
        </p:txBody>
      </p:sp>
      <p:cxnSp>
        <p:nvCxnSpPr>
          <p:cNvPr id="109" name="Straight Arrow Connector 108">
            <a:extLst>
              <a:ext uri="{FF2B5EF4-FFF2-40B4-BE49-F238E27FC236}">
                <a16:creationId xmlns:a16="http://schemas.microsoft.com/office/drawing/2014/main" id="{3B829E1A-60D0-2A4B-B4C8-AC287605B14E}"/>
              </a:ext>
            </a:extLst>
          </p:cNvPr>
          <p:cNvCxnSpPr>
            <a:cxnSpLocks/>
          </p:cNvCxnSpPr>
          <p:nvPr/>
        </p:nvCxnSpPr>
        <p:spPr>
          <a:xfrm>
            <a:off x="5154109" y="2289586"/>
            <a:ext cx="0" cy="757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93A2C156-5B93-D742-9D06-86D7D427060A}"/>
              </a:ext>
            </a:extLst>
          </p:cNvPr>
          <p:cNvSpPr txBox="1"/>
          <p:nvPr/>
        </p:nvSpPr>
        <p:spPr>
          <a:xfrm>
            <a:off x="7731266" y="5199852"/>
            <a:ext cx="463640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Sequencing</a:t>
            </a:r>
          </a:p>
        </p:txBody>
      </p:sp>
      <p:sp>
        <p:nvSpPr>
          <p:cNvPr id="111" name="Google Shape;128;p18">
            <a:extLst>
              <a:ext uri="{FF2B5EF4-FFF2-40B4-BE49-F238E27FC236}">
                <a16:creationId xmlns:a16="http://schemas.microsoft.com/office/drawing/2014/main" id="{79DFFA9E-FE55-964F-8D1C-7919990E97CD}"/>
              </a:ext>
            </a:extLst>
          </p:cNvPr>
          <p:cNvSpPr/>
          <p:nvPr/>
        </p:nvSpPr>
        <p:spPr>
          <a:xfrm>
            <a:off x="955200" y="1329103"/>
            <a:ext cx="1484400" cy="600000"/>
          </a:xfrm>
          <a:prstGeom prst="roundRect">
            <a:avLst>
              <a:gd name="adj" fmla="val 16667"/>
            </a:avLst>
          </a:prstGeom>
          <a:solidFill>
            <a:srgbClr val="A2C4C9"/>
          </a:solidFill>
          <a:ln>
            <a:noFill/>
          </a:ln>
        </p:spPr>
        <p:txBody>
          <a:bodyPr spcFirstLastPara="1" wrap="square" lIns="121900" tIns="121900" rIns="121900" bIns="121900" anchor="ctr" anchorCtr="0">
            <a:noAutofit/>
          </a:bodyPr>
          <a:lstStyle/>
          <a:p>
            <a:pPr algn="ctr"/>
            <a:r>
              <a:rPr lang="en" sz="1467">
                <a:solidFill>
                  <a:srgbClr val="FFFFFF"/>
                </a:solidFill>
                <a:latin typeface="Lato"/>
                <a:ea typeface="Lato"/>
                <a:cs typeface="Lato"/>
                <a:sym typeface="Lato"/>
              </a:rPr>
              <a:t>RNA extraction</a:t>
            </a:r>
            <a:endParaRPr sz="1467">
              <a:solidFill>
                <a:srgbClr val="FFFFFF"/>
              </a:solidFill>
              <a:latin typeface="Lato"/>
              <a:ea typeface="Lato"/>
              <a:cs typeface="Lato"/>
              <a:sym typeface="Lato"/>
            </a:endParaRPr>
          </a:p>
        </p:txBody>
      </p:sp>
      <p:sp>
        <p:nvSpPr>
          <p:cNvPr id="112" name="Google Shape;129;p18">
            <a:extLst>
              <a:ext uri="{FF2B5EF4-FFF2-40B4-BE49-F238E27FC236}">
                <a16:creationId xmlns:a16="http://schemas.microsoft.com/office/drawing/2014/main" id="{E847D575-C986-6B4D-BBC3-AADF9BBA3F39}"/>
              </a:ext>
            </a:extLst>
          </p:cNvPr>
          <p:cNvSpPr/>
          <p:nvPr/>
        </p:nvSpPr>
        <p:spPr>
          <a:xfrm>
            <a:off x="895600" y="2516708"/>
            <a:ext cx="1603600" cy="600000"/>
          </a:xfrm>
          <a:prstGeom prst="roundRect">
            <a:avLst>
              <a:gd name="adj" fmla="val 16667"/>
            </a:avLst>
          </a:prstGeom>
          <a:solidFill>
            <a:srgbClr val="76A5AF"/>
          </a:solidFill>
          <a:ln>
            <a:noFill/>
          </a:ln>
        </p:spPr>
        <p:txBody>
          <a:bodyPr spcFirstLastPara="1" wrap="square" lIns="121900" tIns="121900" rIns="121900" bIns="121900" anchor="ctr" anchorCtr="0">
            <a:noAutofit/>
          </a:bodyPr>
          <a:lstStyle/>
          <a:p>
            <a:pPr algn="ctr"/>
            <a:r>
              <a:rPr lang="en" sz="1467">
                <a:solidFill>
                  <a:srgbClr val="FFFFFF"/>
                </a:solidFill>
                <a:latin typeface="Lato"/>
                <a:ea typeface="Lato"/>
                <a:cs typeface="Lato"/>
                <a:sym typeface="Lato"/>
              </a:rPr>
              <a:t>Library preparation</a:t>
            </a:r>
            <a:endParaRPr sz="1467">
              <a:solidFill>
                <a:srgbClr val="FFFFFF"/>
              </a:solidFill>
              <a:latin typeface="Lato"/>
              <a:ea typeface="Lato"/>
              <a:cs typeface="Lato"/>
              <a:sym typeface="Lato"/>
            </a:endParaRPr>
          </a:p>
        </p:txBody>
      </p:sp>
      <p:cxnSp>
        <p:nvCxnSpPr>
          <p:cNvPr id="113" name="Google Shape;130;p18">
            <a:extLst>
              <a:ext uri="{FF2B5EF4-FFF2-40B4-BE49-F238E27FC236}">
                <a16:creationId xmlns:a16="http://schemas.microsoft.com/office/drawing/2014/main" id="{3DF98852-9EC8-A841-A6EB-6638C1C23D95}"/>
              </a:ext>
            </a:extLst>
          </p:cNvPr>
          <p:cNvCxnSpPr>
            <a:stCxn id="111" idx="2"/>
            <a:endCxn id="112" idx="0"/>
          </p:cNvCxnSpPr>
          <p:nvPr/>
        </p:nvCxnSpPr>
        <p:spPr>
          <a:xfrm>
            <a:off x="1697400" y="1929103"/>
            <a:ext cx="0" cy="587600"/>
          </a:xfrm>
          <a:prstGeom prst="straightConnector1">
            <a:avLst/>
          </a:prstGeom>
          <a:noFill/>
          <a:ln w="9525" cap="flat" cmpd="sng">
            <a:solidFill>
              <a:schemeClr val="dk2"/>
            </a:solidFill>
            <a:prstDash val="solid"/>
            <a:round/>
            <a:headEnd type="none" w="med" len="med"/>
            <a:tailEnd type="triangle" w="med" len="med"/>
          </a:ln>
        </p:spPr>
      </p:cxnSp>
      <p:sp>
        <p:nvSpPr>
          <p:cNvPr id="114" name="Google Shape;131;p18">
            <a:extLst>
              <a:ext uri="{FF2B5EF4-FFF2-40B4-BE49-F238E27FC236}">
                <a16:creationId xmlns:a16="http://schemas.microsoft.com/office/drawing/2014/main" id="{7DECA090-FF11-8D40-84A3-CF431261F438}"/>
              </a:ext>
            </a:extLst>
          </p:cNvPr>
          <p:cNvSpPr/>
          <p:nvPr/>
        </p:nvSpPr>
        <p:spPr>
          <a:xfrm>
            <a:off x="895600" y="3704308"/>
            <a:ext cx="1603600" cy="600000"/>
          </a:xfrm>
          <a:prstGeom prst="roundRect">
            <a:avLst>
              <a:gd name="adj" fmla="val 16667"/>
            </a:avLst>
          </a:prstGeom>
          <a:solidFill>
            <a:srgbClr val="45818E"/>
          </a:solidFill>
          <a:ln>
            <a:noFill/>
          </a:ln>
        </p:spPr>
        <p:txBody>
          <a:bodyPr spcFirstLastPara="1" wrap="square" lIns="121900" tIns="121900" rIns="121900" bIns="121900" anchor="ctr" anchorCtr="0">
            <a:noAutofit/>
          </a:bodyPr>
          <a:lstStyle/>
          <a:p>
            <a:pPr algn="ctr"/>
            <a:r>
              <a:rPr lang="en" sz="1467">
                <a:solidFill>
                  <a:srgbClr val="FFFFFF"/>
                </a:solidFill>
                <a:latin typeface="Lato"/>
                <a:ea typeface="Lato"/>
                <a:cs typeface="Lato"/>
                <a:sym typeface="Lato"/>
              </a:rPr>
              <a:t>Sequencing</a:t>
            </a:r>
            <a:endParaRPr sz="1600">
              <a:latin typeface="Lato"/>
              <a:ea typeface="Lato"/>
              <a:cs typeface="Lato"/>
              <a:sym typeface="Lato"/>
            </a:endParaRPr>
          </a:p>
        </p:txBody>
      </p:sp>
      <p:cxnSp>
        <p:nvCxnSpPr>
          <p:cNvPr id="115" name="Google Shape;132;p18">
            <a:extLst>
              <a:ext uri="{FF2B5EF4-FFF2-40B4-BE49-F238E27FC236}">
                <a16:creationId xmlns:a16="http://schemas.microsoft.com/office/drawing/2014/main" id="{DC49C0FC-E957-1846-850A-E495BF9E4D23}"/>
              </a:ext>
            </a:extLst>
          </p:cNvPr>
          <p:cNvCxnSpPr>
            <a:stCxn id="112" idx="2"/>
            <a:endCxn id="114" idx="0"/>
          </p:cNvCxnSpPr>
          <p:nvPr/>
        </p:nvCxnSpPr>
        <p:spPr>
          <a:xfrm>
            <a:off x="1697400" y="3116708"/>
            <a:ext cx="0" cy="587600"/>
          </a:xfrm>
          <a:prstGeom prst="straightConnector1">
            <a:avLst/>
          </a:prstGeom>
          <a:noFill/>
          <a:ln w="9525" cap="flat" cmpd="sng">
            <a:solidFill>
              <a:schemeClr val="dk2"/>
            </a:solidFill>
            <a:prstDash val="solid"/>
            <a:round/>
            <a:headEnd type="none" w="med" len="med"/>
            <a:tailEnd type="triangle" w="med" len="med"/>
          </a:ln>
        </p:spPr>
      </p:cxnSp>
      <p:cxnSp>
        <p:nvCxnSpPr>
          <p:cNvPr id="116" name="Google Shape;133;p18">
            <a:extLst>
              <a:ext uri="{FF2B5EF4-FFF2-40B4-BE49-F238E27FC236}">
                <a16:creationId xmlns:a16="http://schemas.microsoft.com/office/drawing/2014/main" id="{8935A068-3456-8F44-A716-A9AA684BF568}"/>
              </a:ext>
            </a:extLst>
          </p:cNvPr>
          <p:cNvCxnSpPr>
            <a:stCxn id="114" idx="2"/>
            <a:endCxn id="117" idx="0"/>
          </p:cNvCxnSpPr>
          <p:nvPr/>
        </p:nvCxnSpPr>
        <p:spPr>
          <a:xfrm>
            <a:off x="1697400" y="4304308"/>
            <a:ext cx="0" cy="587600"/>
          </a:xfrm>
          <a:prstGeom prst="straightConnector1">
            <a:avLst/>
          </a:prstGeom>
          <a:noFill/>
          <a:ln w="9525" cap="flat" cmpd="sng">
            <a:solidFill>
              <a:schemeClr val="dk2"/>
            </a:solidFill>
            <a:prstDash val="solid"/>
            <a:round/>
            <a:headEnd type="none" w="med" len="med"/>
            <a:tailEnd type="triangle" w="med" len="med"/>
          </a:ln>
        </p:spPr>
      </p:cxnSp>
      <p:sp>
        <p:nvSpPr>
          <p:cNvPr id="117" name="Google Shape;134;p18">
            <a:extLst>
              <a:ext uri="{FF2B5EF4-FFF2-40B4-BE49-F238E27FC236}">
                <a16:creationId xmlns:a16="http://schemas.microsoft.com/office/drawing/2014/main" id="{660F4586-FEC2-5D4E-A484-5087E0B99DE3}"/>
              </a:ext>
            </a:extLst>
          </p:cNvPr>
          <p:cNvSpPr/>
          <p:nvPr/>
        </p:nvSpPr>
        <p:spPr>
          <a:xfrm>
            <a:off x="895600" y="4891908"/>
            <a:ext cx="1603600" cy="600000"/>
          </a:xfrm>
          <a:prstGeom prst="roundRect">
            <a:avLst>
              <a:gd name="adj" fmla="val 16667"/>
            </a:avLst>
          </a:prstGeom>
          <a:solidFill>
            <a:srgbClr val="134F5C"/>
          </a:solidFill>
          <a:ln>
            <a:noFill/>
          </a:ln>
        </p:spPr>
        <p:txBody>
          <a:bodyPr spcFirstLastPara="1" wrap="square" lIns="121900" tIns="121900" rIns="121900" bIns="121900" anchor="ctr" anchorCtr="0">
            <a:noAutofit/>
          </a:bodyPr>
          <a:lstStyle/>
          <a:p>
            <a:pPr algn="ctr"/>
            <a:r>
              <a:rPr lang="en" sz="1467" dirty="0">
                <a:solidFill>
                  <a:srgbClr val="FFFFFF"/>
                </a:solidFill>
                <a:latin typeface="Lato"/>
                <a:ea typeface="Lato"/>
                <a:cs typeface="Lato"/>
                <a:sym typeface="Lato"/>
              </a:rPr>
              <a:t>Reads</a:t>
            </a:r>
            <a:endParaRPr sz="1467" dirty="0">
              <a:solidFill>
                <a:srgbClr val="FFFFFF"/>
              </a:solidFill>
              <a:latin typeface="Lato"/>
              <a:ea typeface="Lato"/>
              <a:cs typeface="Lato"/>
              <a:sym typeface="Lato"/>
            </a:endParaRPr>
          </a:p>
        </p:txBody>
      </p:sp>
      <p:cxnSp>
        <p:nvCxnSpPr>
          <p:cNvPr id="35" name="Straight Connector 34">
            <a:extLst>
              <a:ext uri="{FF2B5EF4-FFF2-40B4-BE49-F238E27FC236}">
                <a16:creationId xmlns:a16="http://schemas.microsoft.com/office/drawing/2014/main" id="{552F5A72-6F3F-C549-8C07-CAAEA467ED17}"/>
              </a:ext>
            </a:extLst>
          </p:cNvPr>
          <p:cNvCxnSpPr>
            <a:cxnSpLocks/>
          </p:cNvCxnSpPr>
          <p:nvPr/>
        </p:nvCxnSpPr>
        <p:spPr>
          <a:xfrm>
            <a:off x="6289024" y="1888980"/>
            <a:ext cx="357624" cy="0"/>
          </a:xfrm>
          <a:prstGeom prst="line">
            <a:avLst/>
          </a:prstGeom>
          <a:ln w="79375" cmpd="dbl">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DDE700C-05EC-AA4E-A0E1-BC39D9933674}"/>
              </a:ext>
            </a:extLst>
          </p:cNvPr>
          <p:cNvCxnSpPr>
            <a:cxnSpLocks/>
          </p:cNvCxnSpPr>
          <p:nvPr/>
        </p:nvCxnSpPr>
        <p:spPr>
          <a:xfrm>
            <a:off x="3862738" y="1893707"/>
            <a:ext cx="357624" cy="0"/>
          </a:xfrm>
          <a:prstGeom prst="line">
            <a:avLst/>
          </a:prstGeom>
          <a:ln w="79375" cmpd="dbl">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011D521-50F3-7F42-B3AA-02D79FD3D976}"/>
              </a:ext>
            </a:extLst>
          </p:cNvPr>
          <p:cNvCxnSpPr>
            <a:cxnSpLocks/>
          </p:cNvCxnSpPr>
          <p:nvPr/>
        </p:nvCxnSpPr>
        <p:spPr>
          <a:xfrm>
            <a:off x="6641228" y="1886465"/>
            <a:ext cx="331390" cy="0"/>
          </a:xfrm>
          <a:prstGeom prst="line">
            <a:avLst/>
          </a:prstGeom>
          <a:ln w="793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816B50-00B3-4E4D-AA88-BCBA75B088E4}"/>
              </a:ext>
            </a:extLst>
          </p:cNvPr>
          <p:cNvCxnSpPr>
            <a:cxnSpLocks/>
          </p:cNvCxnSpPr>
          <p:nvPr/>
        </p:nvCxnSpPr>
        <p:spPr>
          <a:xfrm>
            <a:off x="3534749" y="1886465"/>
            <a:ext cx="327989" cy="4834"/>
          </a:xfrm>
          <a:prstGeom prst="line">
            <a:avLst/>
          </a:prstGeom>
          <a:ln w="79375">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E1DE38-617E-4C47-9903-825DF1ED5297}"/>
              </a:ext>
            </a:extLst>
          </p:cNvPr>
          <p:cNvCxnSpPr>
            <a:cxnSpLocks/>
          </p:cNvCxnSpPr>
          <p:nvPr/>
        </p:nvCxnSpPr>
        <p:spPr>
          <a:xfrm>
            <a:off x="4585693" y="1891712"/>
            <a:ext cx="1335763" cy="912"/>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E61668F-F96F-764D-B55A-969A90848799}"/>
              </a:ext>
            </a:extLst>
          </p:cNvPr>
          <p:cNvCxnSpPr>
            <a:cxnSpLocks/>
          </p:cNvCxnSpPr>
          <p:nvPr/>
        </p:nvCxnSpPr>
        <p:spPr>
          <a:xfrm>
            <a:off x="4213814" y="1893626"/>
            <a:ext cx="371879" cy="0"/>
          </a:xfrm>
          <a:prstGeom prst="line">
            <a:avLst/>
          </a:prstGeom>
          <a:ln w="793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AD13346-27EC-2145-AAD1-CE50CC58A0D5}"/>
              </a:ext>
            </a:extLst>
          </p:cNvPr>
          <p:cNvCxnSpPr>
            <a:cxnSpLocks/>
          </p:cNvCxnSpPr>
          <p:nvPr/>
        </p:nvCxnSpPr>
        <p:spPr>
          <a:xfrm>
            <a:off x="5916566" y="1888502"/>
            <a:ext cx="371879" cy="0"/>
          </a:xfrm>
          <a:prstGeom prst="line">
            <a:avLst/>
          </a:prstGeom>
          <a:ln w="793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C422D47-253A-DB4E-9E3D-C1FD302F27B6}"/>
              </a:ext>
            </a:extLst>
          </p:cNvPr>
          <p:cNvSpPr txBox="1"/>
          <p:nvPr/>
        </p:nvSpPr>
        <p:spPr>
          <a:xfrm>
            <a:off x="3251171" y="1728028"/>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5’</a:t>
            </a:r>
          </a:p>
        </p:txBody>
      </p:sp>
      <p:sp>
        <p:nvSpPr>
          <p:cNvPr id="51" name="TextBox 50">
            <a:extLst>
              <a:ext uri="{FF2B5EF4-FFF2-40B4-BE49-F238E27FC236}">
                <a16:creationId xmlns:a16="http://schemas.microsoft.com/office/drawing/2014/main" id="{980A48D4-8A21-BF4B-B456-3CEE24E8B788}"/>
              </a:ext>
            </a:extLst>
          </p:cNvPr>
          <p:cNvSpPr txBox="1"/>
          <p:nvPr/>
        </p:nvSpPr>
        <p:spPr>
          <a:xfrm>
            <a:off x="6983476" y="1740544"/>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3’</a:t>
            </a:r>
          </a:p>
        </p:txBody>
      </p:sp>
      <p:cxnSp>
        <p:nvCxnSpPr>
          <p:cNvPr id="57" name="Straight Connector 56">
            <a:extLst>
              <a:ext uri="{FF2B5EF4-FFF2-40B4-BE49-F238E27FC236}">
                <a16:creationId xmlns:a16="http://schemas.microsoft.com/office/drawing/2014/main" id="{C2F376CE-1054-3440-9E8E-0E9F9C5142EA}"/>
              </a:ext>
            </a:extLst>
          </p:cNvPr>
          <p:cNvCxnSpPr>
            <a:cxnSpLocks/>
          </p:cNvCxnSpPr>
          <p:nvPr/>
        </p:nvCxnSpPr>
        <p:spPr>
          <a:xfrm>
            <a:off x="6292966" y="2115597"/>
            <a:ext cx="357624" cy="0"/>
          </a:xfrm>
          <a:prstGeom prst="line">
            <a:avLst/>
          </a:prstGeom>
          <a:ln w="79375" cmpd="dbl">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AEDF0AF-39BA-6D41-A0DA-D4DB8CFA2EEE}"/>
              </a:ext>
            </a:extLst>
          </p:cNvPr>
          <p:cNvCxnSpPr>
            <a:cxnSpLocks/>
          </p:cNvCxnSpPr>
          <p:nvPr/>
        </p:nvCxnSpPr>
        <p:spPr>
          <a:xfrm>
            <a:off x="3867844" y="2117935"/>
            <a:ext cx="357624" cy="0"/>
          </a:xfrm>
          <a:prstGeom prst="line">
            <a:avLst/>
          </a:prstGeom>
          <a:ln w="79375" cmpd="dbl">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1A3515-7226-7B4B-80B0-34F90909ED49}"/>
              </a:ext>
            </a:extLst>
          </p:cNvPr>
          <p:cNvCxnSpPr>
            <a:cxnSpLocks/>
          </p:cNvCxnSpPr>
          <p:nvPr/>
        </p:nvCxnSpPr>
        <p:spPr>
          <a:xfrm>
            <a:off x="6645170" y="2113082"/>
            <a:ext cx="331390" cy="0"/>
          </a:xfrm>
          <a:prstGeom prst="line">
            <a:avLst/>
          </a:prstGeom>
          <a:ln w="793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58940F-B591-B343-BF7A-68FC5BBC31E1}"/>
              </a:ext>
            </a:extLst>
          </p:cNvPr>
          <p:cNvCxnSpPr>
            <a:cxnSpLocks/>
          </p:cNvCxnSpPr>
          <p:nvPr/>
        </p:nvCxnSpPr>
        <p:spPr>
          <a:xfrm>
            <a:off x="3538691" y="2113082"/>
            <a:ext cx="327989" cy="4834"/>
          </a:xfrm>
          <a:prstGeom prst="line">
            <a:avLst/>
          </a:prstGeom>
          <a:ln w="79375">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4DA967E-8C92-E941-9C93-34B4FB1604D8}"/>
              </a:ext>
            </a:extLst>
          </p:cNvPr>
          <p:cNvCxnSpPr>
            <a:cxnSpLocks/>
          </p:cNvCxnSpPr>
          <p:nvPr/>
        </p:nvCxnSpPr>
        <p:spPr>
          <a:xfrm>
            <a:off x="4589635" y="2118329"/>
            <a:ext cx="1335763" cy="912"/>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05C7E08-B826-FD4E-A603-290DEC7E092B}"/>
              </a:ext>
            </a:extLst>
          </p:cNvPr>
          <p:cNvCxnSpPr>
            <a:cxnSpLocks/>
          </p:cNvCxnSpPr>
          <p:nvPr/>
        </p:nvCxnSpPr>
        <p:spPr>
          <a:xfrm>
            <a:off x="4220362" y="2118624"/>
            <a:ext cx="371879" cy="0"/>
          </a:xfrm>
          <a:prstGeom prst="line">
            <a:avLst/>
          </a:prstGeom>
          <a:ln w="793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AFC230B-0539-B74D-86AC-E8416609027C}"/>
              </a:ext>
            </a:extLst>
          </p:cNvPr>
          <p:cNvCxnSpPr>
            <a:cxnSpLocks/>
          </p:cNvCxnSpPr>
          <p:nvPr/>
        </p:nvCxnSpPr>
        <p:spPr>
          <a:xfrm>
            <a:off x="5923768" y="2117972"/>
            <a:ext cx="371879" cy="0"/>
          </a:xfrm>
          <a:prstGeom prst="line">
            <a:avLst/>
          </a:prstGeom>
          <a:ln w="793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F050FC1-BA23-5D47-86ED-CD5FE06C5885}"/>
              </a:ext>
            </a:extLst>
          </p:cNvPr>
          <p:cNvSpPr txBox="1"/>
          <p:nvPr/>
        </p:nvSpPr>
        <p:spPr>
          <a:xfrm>
            <a:off x="6046032" y="1570727"/>
            <a:ext cx="91604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Index 1</a:t>
            </a:r>
          </a:p>
        </p:txBody>
      </p:sp>
      <p:sp>
        <p:nvSpPr>
          <p:cNvPr id="66" name="TextBox 65">
            <a:extLst>
              <a:ext uri="{FF2B5EF4-FFF2-40B4-BE49-F238E27FC236}">
                <a16:creationId xmlns:a16="http://schemas.microsoft.com/office/drawing/2014/main" id="{51BBD782-F4B4-294C-ABAA-41B815CDA393}"/>
              </a:ext>
            </a:extLst>
          </p:cNvPr>
          <p:cNvSpPr txBox="1"/>
          <p:nvPr/>
        </p:nvSpPr>
        <p:spPr>
          <a:xfrm>
            <a:off x="3215362" y="2156792"/>
            <a:ext cx="916047" cy="276999"/>
          </a:xfrm>
          <a:prstGeom prst="rect">
            <a:avLst/>
          </a:prstGeom>
          <a:noFill/>
        </p:spPr>
        <p:txBody>
          <a:bodyPr wrap="square" rtlCol="0">
            <a:spAutoFit/>
          </a:bodyPr>
          <a:lstStyle/>
          <a:p>
            <a:pPr algn="ctr"/>
            <a:r>
              <a:rPr lang="en-US" sz="1200" dirty="0">
                <a:solidFill>
                  <a:srgbClr val="7030A0"/>
                </a:solidFill>
                <a:latin typeface="Arial" panose="020B0604020202020204" pitchFamily="34" charset="0"/>
                <a:cs typeface="Arial" panose="020B0604020202020204" pitchFamily="34" charset="0"/>
              </a:rPr>
              <a:t>P5</a:t>
            </a:r>
          </a:p>
        </p:txBody>
      </p:sp>
      <p:sp>
        <p:nvSpPr>
          <p:cNvPr id="67" name="TextBox 66">
            <a:extLst>
              <a:ext uri="{FF2B5EF4-FFF2-40B4-BE49-F238E27FC236}">
                <a16:creationId xmlns:a16="http://schemas.microsoft.com/office/drawing/2014/main" id="{98068120-8A8C-8E4B-93C7-E3232118E67E}"/>
              </a:ext>
            </a:extLst>
          </p:cNvPr>
          <p:cNvSpPr txBox="1"/>
          <p:nvPr/>
        </p:nvSpPr>
        <p:spPr>
          <a:xfrm>
            <a:off x="6379057" y="2182287"/>
            <a:ext cx="916047" cy="276999"/>
          </a:xfrm>
          <a:prstGeom prst="rect">
            <a:avLst/>
          </a:prstGeom>
          <a:noFill/>
        </p:spPr>
        <p:txBody>
          <a:bodyPr wrap="square" rtlCol="0">
            <a:spAutoFit/>
          </a:bodyPr>
          <a:lstStyle/>
          <a:p>
            <a:pPr algn="ctr"/>
            <a:r>
              <a:rPr lang="en-US" sz="1200" dirty="0">
                <a:solidFill>
                  <a:srgbClr val="FF0000"/>
                </a:solidFill>
                <a:latin typeface="Arial" panose="020B0604020202020204" pitchFamily="34" charset="0"/>
                <a:cs typeface="Arial" panose="020B0604020202020204" pitchFamily="34" charset="0"/>
              </a:rPr>
              <a:t>P7</a:t>
            </a:r>
          </a:p>
        </p:txBody>
      </p:sp>
      <p:sp>
        <p:nvSpPr>
          <p:cNvPr id="68" name="TextBox 67">
            <a:extLst>
              <a:ext uri="{FF2B5EF4-FFF2-40B4-BE49-F238E27FC236}">
                <a16:creationId xmlns:a16="http://schemas.microsoft.com/office/drawing/2014/main" id="{919A12A1-1D0C-2743-8436-C06124392DA1}"/>
              </a:ext>
            </a:extLst>
          </p:cNvPr>
          <p:cNvSpPr txBox="1"/>
          <p:nvPr/>
        </p:nvSpPr>
        <p:spPr>
          <a:xfrm>
            <a:off x="3242511" y="2023379"/>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5’</a:t>
            </a:r>
          </a:p>
        </p:txBody>
      </p:sp>
      <p:sp>
        <p:nvSpPr>
          <p:cNvPr id="69" name="TextBox 68">
            <a:extLst>
              <a:ext uri="{FF2B5EF4-FFF2-40B4-BE49-F238E27FC236}">
                <a16:creationId xmlns:a16="http://schemas.microsoft.com/office/drawing/2014/main" id="{B76151F5-CE73-1B49-85DA-BD51212D5AA3}"/>
              </a:ext>
            </a:extLst>
          </p:cNvPr>
          <p:cNvSpPr txBox="1"/>
          <p:nvPr/>
        </p:nvSpPr>
        <p:spPr>
          <a:xfrm>
            <a:off x="6977566" y="1978048"/>
            <a:ext cx="365642"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3’</a:t>
            </a:r>
          </a:p>
        </p:txBody>
      </p:sp>
      <p:sp>
        <p:nvSpPr>
          <p:cNvPr id="72" name="TextBox 71">
            <a:extLst>
              <a:ext uri="{FF2B5EF4-FFF2-40B4-BE49-F238E27FC236}">
                <a16:creationId xmlns:a16="http://schemas.microsoft.com/office/drawing/2014/main" id="{CBBE8238-BC29-E84B-9D0A-00BB3F5C673F}"/>
              </a:ext>
            </a:extLst>
          </p:cNvPr>
          <p:cNvSpPr txBox="1"/>
          <p:nvPr/>
        </p:nvSpPr>
        <p:spPr>
          <a:xfrm>
            <a:off x="7731266" y="3244125"/>
            <a:ext cx="3858222"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Quality control</a:t>
            </a:r>
          </a:p>
          <a:p>
            <a:r>
              <a:rPr lang="en-US" sz="2400" dirty="0">
                <a:latin typeface="Arial" panose="020B0604020202020204" pitchFamily="34" charset="0"/>
                <a:cs typeface="Arial" panose="020B0604020202020204" pitchFamily="34" charset="0"/>
              </a:rPr>
              <a:t>Bioanalyzer trace</a:t>
            </a:r>
          </a:p>
        </p:txBody>
      </p:sp>
      <p:cxnSp>
        <p:nvCxnSpPr>
          <p:cNvPr id="74" name="Straight Arrow Connector 73">
            <a:extLst>
              <a:ext uri="{FF2B5EF4-FFF2-40B4-BE49-F238E27FC236}">
                <a16:creationId xmlns:a16="http://schemas.microsoft.com/office/drawing/2014/main" id="{519FCF3E-74CF-1F41-96FC-04896DC1DF64}"/>
              </a:ext>
            </a:extLst>
          </p:cNvPr>
          <p:cNvCxnSpPr>
            <a:cxnSpLocks/>
          </p:cNvCxnSpPr>
          <p:nvPr/>
        </p:nvCxnSpPr>
        <p:spPr>
          <a:xfrm>
            <a:off x="5176393" y="4829749"/>
            <a:ext cx="0" cy="460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ED7805B-71CA-1E4F-AAA0-0E07281AF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3884" y="3170394"/>
            <a:ext cx="3199379" cy="1603699"/>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BFFC250B-66D6-A64B-BE29-7408F07C4FB5}"/>
              </a:ext>
            </a:extLst>
          </p:cNvPr>
          <p:cNvSpPr txBox="1"/>
          <p:nvPr/>
        </p:nvSpPr>
        <p:spPr>
          <a:xfrm>
            <a:off x="2499200" y="6415309"/>
            <a:ext cx="6197600" cy="646331"/>
          </a:xfrm>
          <a:prstGeom prst="rect">
            <a:avLst/>
          </a:prstGeom>
          <a:noFill/>
        </p:spPr>
        <p:txBody>
          <a:bodyPr wrap="square">
            <a:spAutoFit/>
          </a:bodyPr>
          <a:lstStyle/>
          <a:p>
            <a:r>
              <a:rPr lang="en-US" dirty="0">
                <a:hlinkClick r:id="rId5"/>
              </a:rPr>
              <a:t>https://www.illumina.com/library-prep-array-kit-selector.html</a:t>
            </a:r>
            <a:endParaRPr lang="en-US" dirty="0"/>
          </a:p>
          <a:p>
            <a:endParaRPr lang="en-US" dirty="0"/>
          </a:p>
        </p:txBody>
      </p:sp>
    </p:spTree>
    <p:extLst>
      <p:ext uri="{BB962C8B-B14F-4D97-AF65-F5344CB8AC3E}">
        <p14:creationId xmlns:p14="http://schemas.microsoft.com/office/powerpoint/2010/main" val="333516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7" grpId="0"/>
      <p:bldP spid="108" grpId="0"/>
      <p:bldP spid="110" grpId="0"/>
      <p:bldP spid="65" grpId="0"/>
      <p:bldP spid="66" grpId="0"/>
      <p:bldP spid="67" grpId="0"/>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4D33A51-2789-DB48-9DAD-414327F69CE0}"/>
              </a:ext>
            </a:extLst>
          </p:cNvPr>
          <p:cNvSpPr>
            <a:spLocks noGrp="1"/>
          </p:cNvSpPr>
          <p:nvPr>
            <p:ph type="ftr" sz="quarter" idx="11"/>
          </p:nvPr>
        </p:nvSpPr>
        <p:spPr>
          <a:xfrm>
            <a:off x="0" y="6492875"/>
            <a:ext cx="4114800" cy="365125"/>
          </a:xfrm>
        </p:spPr>
        <p:txBody>
          <a:bodyPr/>
          <a:lstStyle/>
          <a:p>
            <a:pPr algn="l"/>
            <a:r>
              <a:rPr lang="en-US"/>
              <a:t>CMM 262 Winter 2022</a:t>
            </a:r>
          </a:p>
        </p:txBody>
      </p:sp>
      <p:sp>
        <p:nvSpPr>
          <p:cNvPr id="5" name="Text Box 3">
            <a:extLst>
              <a:ext uri="{FF2B5EF4-FFF2-40B4-BE49-F238E27FC236}">
                <a16:creationId xmlns:a16="http://schemas.microsoft.com/office/drawing/2014/main" id="{AA1890A9-6FBD-ED40-8C77-7DDB4E0FA9D7}"/>
              </a:ext>
            </a:extLst>
          </p:cNvPr>
          <p:cNvSpPr txBox="1">
            <a:spLocks noChangeArrowheads="1"/>
          </p:cNvSpPr>
          <p:nvPr/>
        </p:nvSpPr>
        <p:spPr bwMode="auto">
          <a:xfrm>
            <a:off x="278281" y="442045"/>
            <a:ext cx="624401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3200" dirty="0"/>
              <a:t>Sequencing on Illumina Flow Cell</a:t>
            </a:r>
          </a:p>
        </p:txBody>
      </p:sp>
      <p:pic>
        <p:nvPicPr>
          <p:cNvPr id="4" name="Picture 3">
            <a:extLst>
              <a:ext uri="{FF2B5EF4-FFF2-40B4-BE49-F238E27FC236}">
                <a16:creationId xmlns:a16="http://schemas.microsoft.com/office/drawing/2014/main" id="{024C1064-538E-5545-BBF4-6B9DC624B633}"/>
              </a:ext>
            </a:extLst>
          </p:cNvPr>
          <p:cNvPicPr>
            <a:picLocks noChangeAspect="1"/>
          </p:cNvPicPr>
          <p:nvPr/>
        </p:nvPicPr>
        <p:blipFill>
          <a:blip r:embed="rId3"/>
          <a:stretch>
            <a:fillRect/>
          </a:stretch>
        </p:blipFill>
        <p:spPr>
          <a:xfrm>
            <a:off x="278281" y="1367110"/>
            <a:ext cx="5817719" cy="3766263"/>
          </a:xfrm>
          <a:prstGeom prst="rect">
            <a:avLst/>
          </a:prstGeom>
        </p:spPr>
      </p:pic>
      <p:pic>
        <p:nvPicPr>
          <p:cNvPr id="8" name="Picture 7">
            <a:extLst>
              <a:ext uri="{FF2B5EF4-FFF2-40B4-BE49-F238E27FC236}">
                <a16:creationId xmlns:a16="http://schemas.microsoft.com/office/drawing/2014/main" id="{D419BBD0-998F-8D43-BCDD-5B5D07F5DFDB}"/>
              </a:ext>
            </a:extLst>
          </p:cNvPr>
          <p:cNvPicPr>
            <a:picLocks noChangeAspect="1"/>
          </p:cNvPicPr>
          <p:nvPr/>
        </p:nvPicPr>
        <p:blipFill>
          <a:blip r:embed="rId4"/>
          <a:stretch>
            <a:fillRect/>
          </a:stretch>
        </p:blipFill>
        <p:spPr>
          <a:xfrm>
            <a:off x="6218456" y="1669787"/>
            <a:ext cx="5817719" cy="3425195"/>
          </a:xfrm>
          <a:prstGeom prst="rect">
            <a:avLst/>
          </a:prstGeom>
        </p:spPr>
      </p:pic>
    </p:spTree>
    <p:extLst>
      <p:ext uri="{BB962C8B-B14F-4D97-AF65-F5344CB8AC3E}">
        <p14:creationId xmlns:p14="http://schemas.microsoft.com/office/powerpoint/2010/main" val="1412026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415600" y="380007"/>
            <a:ext cx="11360800" cy="763600"/>
          </a:xfrm>
          <a:prstGeom prst="rect">
            <a:avLst/>
          </a:prstGeom>
        </p:spPr>
        <p:txBody>
          <a:bodyPr spcFirstLastPara="1" vert="horz" wrap="square" lIns="121900" tIns="121900" rIns="121900" bIns="121900" rtlCol="0" anchor="t" anchorCtr="0">
            <a:noAutofit/>
          </a:bodyPr>
          <a:lstStyle/>
          <a:p>
            <a:pPr>
              <a:spcBef>
                <a:spcPts val="0"/>
              </a:spcBef>
              <a:buSzPts val="990"/>
            </a:pPr>
            <a:r>
              <a:rPr lang="en" sz="3787" dirty="0">
                <a:latin typeface="Roboto"/>
                <a:ea typeface="Roboto"/>
                <a:cs typeface="Roboto"/>
                <a:sym typeface="Roboto"/>
              </a:rPr>
              <a:t>Illumina SBS: Sequencing by Synthesis</a:t>
            </a:r>
            <a:endParaRPr sz="2720" dirty="0"/>
          </a:p>
        </p:txBody>
      </p:sp>
      <p:pic>
        <p:nvPicPr>
          <p:cNvPr id="152" name="Google Shape;152;p20" descr="Explore the Illumina workflow, including sequencing by synthesis (SBS) technology, in 3-dimensional detail. Go from sample preparation, to cluster generation, to sequencing on a system flow cell with the proprietary SBS process, through to data analysis on the BaseSpace® Sequence Hub.  &#10;&#10;Want more details? Download an introduction to Illumina next-generation sequencing technology for an in-depth look at SBS chemistry.  https://www.illumina.com/content/dam/illumina-marketing/documents/products/illumina_sequencing_introduction.pdf&#10;&#10;See how clinical whole-genome sequencing is giving hope to families and providers seeking answers for children with rare and undiagnosed genetic diseases:  https://youtu.be/PK57ovh_XVA&#10;&#10;For more information on the applications and advantages of SBS technology, visit https://www.illumina.com/technology/next-generation-sequencing/sequencing-technology.html&#10;&#10;Drill down further with this Technology Spotlight on Illumina Sequencing Technology  https://www.illumina.com/documents/products/techspotlights/techspotlight_sequencing.pdf&#10;&#10;Review historic milestones in the development of Illumina next-generation sequencing genetic sequencing technologies. https://www.illumina.com/technology/next-generation-sequencing/solexa-technology.html&#10;&#10;A global genomics leader, Illumina provides comprehensive next-generation sequencing solutions to the research, clinical, and applied markets. Illumina technology is responsible for generating more than 90% of the world’s sequencing data.* Through collaborative innovation, Illumina is fueling groundbreaking advancements in oncology, reproductive health, genetic disease, microbiology, agriculture, forensic science, and beyond.&#10;*Data calculations on file. Illumina, Inc., 2015.&#10;&#10;Subscribe to the Illumina video channel http://www.youtube.com/subscription_center?add_user=IlluminaInc&#10; &#10;View customer spotlight videos&#10;https://www.youtube.com/playlist?list=PLKRu7cmBQlajfheLzgbI4S7xBn7IDbt79&#10; &#10;View Illumina webinars&#10;https://www.youtube.com/playlist?list=PLKRu7cmBQlahpXlnrrXlQw9itVJ8yHwUZ&#10; &#10;View Illumina product videos&#10;https://www.youtube.com/playlist?list=PLKRu7cmBQlaj6YuZmkfxZcT9twqDgP2Xd&#10; &#10;View Illumina support videos&#10;https://www.youtube.com/playlist?list=PLKRu7cmBQlajbm2KGsICWb-JOnusJfYvM" title="Illumina Sequencing by Synthesis">
            <a:hlinkClick r:id="rId3"/>
          </p:cNvPr>
          <p:cNvPicPr preferRelativeResize="0"/>
          <p:nvPr/>
        </p:nvPicPr>
        <p:blipFill>
          <a:blip r:embed="rId4">
            <a:alphaModFix/>
          </a:blip>
          <a:stretch>
            <a:fillRect/>
          </a:stretch>
        </p:blipFill>
        <p:spPr>
          <a:xfrm>
            <a:off x="415600" y="1517793"/>
            <a:ext cx="4595311" cy="3511408"/>
          </a:xfrm>
          <a:prstGeom prst="rect">
            <a:avLst/>
          </a:prstGeom>
          <a:noFill/>
          <a:ln>
            <a:noFill/>
          </a:ln>
        </p:spPr>
      </p:pic>
      <p:sp>
        <p:nvSpPr>
          <p:cNvPr id="6" name="Footer Placeholder 7">
            <a:extLst>
              <a:ext uri="{FF2B5EF4-FFF2-40B4-BE49-F238E27FC236}">
                <a16:creationId xmlns:a16="http://schemas.microsoft.com/office/drawing/2014/main" id="{CD899118-D044-C447-B0AD-058B543F948B}"/>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
        <p:nvSpPr>
          <p:cNvPr id="7" name="TextBox 6">
            <a:extLst>
              <a:ext uri="{FF2B5EF4-FFF2-40B4-BE49-F238E27FC236}">
                <a16:creationId xmlns:a16="http://schemas.microsoft.com/office/drawing/2014/main" id="{5ABB3F92-74E1-E144-A3AC-F4061E4BC7DC}"/>
              </a:ext>
            </a:extLst>
          </p:cNvPr>
          <p:cNvSpPr txBox="1"/>
          <p:nvPr/>
        </p:nvSpPr>
        <p:spPr>
          <a:xfrm>
            <a:off x="3186845" y="5608335"/>
            <a:ext cx="6819367" cy="584775"/>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hlinkClick r:id="rId5"/>
              </a:rPr>
              <a:t>https://www.youtube.com/watch?v=fCd6B5HRaZ8</a:t>
            </a:r>
            <a:r>
              <a:rPr lang="en-US" sz="1600" dirty="0">
                <a:latin typeface="Arial" panose="020B0604020202020204" pitchFamily="34" charset="0"/>
                <a:cs typeface="Arial" panose="020B0604020202020204" pitchFamily="34" charset="0"/>
              </a:rPr>
              <a:t> : 5 min summary  </a:t>
            </a:r>
          </a:p>
          <a:p>
            <a:r>
              <a:rPr lang="en-US" sz="1600" dirty="0">
                <a:latin typeface="Arial" panose="020B0604020202020204" pitchFamily="34" charset="0"/>
                <a:cs typeface="Arial" panose="020B0604020202020204" pitchFamily="34" charset="0"/>
                <a:hlinkClick r:id="rId6"/>
              </a:rPr>
              <a:t>https://www.youtube.com/watch?v=oIJaA6h2bFM</a:t>
            </a:r>
            <a:r>
              <a:rPr lang="en-US" sz="1600" dirty="0">
                <a:latin typeface="Arial" panose="020B0604020202020204" pitchFamily="34" charset="0"/>
                <a:cs typeface="Arial" panose="020B0604020202020204" pitchFamily="34" charset="0"/>
              </a:rPr>
              <a:t> : 40 min, more detailed</a:t>
            </a:r>
          </a:p>
        </p:txBody>
      </p:sp>
      <p:pic>
        <p:nvPicPr>
          <p:cNvPr id="4" name="Picture 3">
            <a:extLst>
              <a:ext uri="{FF2B5EF4-FFF2-40B4-BE49-F238E27FC236}">
                <a16:creationId xmlns:a16="http://schemas.microsoft.com/office/drawing/2014/main" id="{3B2F3867-9736-E948-B156-685304204E39}"/>
              </a:ext>
            </a:extLst>
          </p:cNvPr>
          <p:cNvPicPr>
            <a:picLocks noChangeAspect="1"/>
          </p:cNvPicPr>
          <p:nvPr/>
        </p:nvPicPr>
        <p:blipFill>
          <a:blip r:embed="rId7"/>
          <a:stretch>
            <a:fillRect/>
          </a:stretch>
        </p:blipFill>
        <p:spPr>
          <a:xfrm>
            <a:off x="5392125" y="1527222"/>
            <a:ext cx="6606266" cy="38223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dirty="0"/>
              <a:t>Common Terminology: Read Length</a:t>
            </a:r>
            <a:endParaRPr dirty="0"/>
          </a:p>
        </p:txBody>
      </p:sp>
      <p:grpSp>
        <p:nvGrpSpPr>
          <p:cNvPr id="76" name="Google Shape;76;p15"/>
          <p:cNvGrpSpPr/>
          <p:nvPr/>
        </p:nvGrpSpPr>
        <p:grpSpPr>
          <a:xfrm>
            <a:off x="369001" y="2076792"/>
            <a:ext cx="4477167" cy="503184"/>
            <a:chOff x="276750" y="1777050"/>
            <a:chExt cx="3357875" cy="377388"/>
          </a:xfrm>
        </p:grpSpPr>
        <p:cxnSp>
          <p:nvCxnSpPr>
            <p:cNvPr id="77" name="Google Shape;77;p15"/>
            <p:cNvCxnSpPr/>
            <p:nvPr/>
          </p:nvCxnSpPr>
          <p:spPr>
            <a:xfrm>
              <a:off x="2472425" y="1809750"/>
              <a:ext cx="1162200" cy="0"/>
            </a:xfrm>
            <a:prstGeom prst="straightConnector1">
              <a:avLst/>
            </a:prstGeom>
            <a:noFill/>
            <a:ln w="9525" cap="flat" cmpd="sng">
              <a:solidFill>
                <a:schemeClr val="dk2"/>
              </a:solidFill>
              <a:prstDash val="solid"/>
              <a:round/>
              <a:headEnd type="triangle" w="med" len="med"/>
              <a:tailEnd type="triangle" w="med" len="med"/>
            </a:ln>
          </p:spPr>
        </p:cxnSp>
        <p:sp>
          <p:nvSpPr>
            <p:cNvPr id="78" name="Google Shape;78;p15"/>
            <p:cNvSpPr txBox="1"/>
            <p:nvPr/>
          </p:nvSpPr>
          <p:spPr>
            <a:xfrm>
              <a:off x="276750" y="1777050"/>
              <a:ext cx="1703400" cy="301200"/>
            </a:xfrm>
            <a:prstGeom prst="rect">
              <a:avLst/>
            </a:prstGeom>
            <a:noFill/>
            <a:ln>
              <a:noFill/>
            </a:ln>
          </p:spPr>
          <p:txBody>
            <a:bodyPr spcFirstLastPara="1" wrap="square" lIns="121900" tIns="121900" rIns="121900" bIns="121900" anchor="ctr" anchorCtr="0">
              <a:noAutofit/>
            </a:bodyPr>
            <a:lstStyle/>
            <a:p>
              <a:pPr algn="r"/>
              <a:r>
                <a:rPr lang="en" sz="2133">
                  <a:latin typeface="Arial" panose="020B0604020202020204" pitchFamily="34" charset="0"/>
                  <a:cs typeface="Arial" panose="020B0604020202020204" pitchFamily="34" charset="0"/>
                </a:rPr>
                <a:t>Read length</a:t>
              </a:r>
              <a:endParaRPr sz="2133">
                <a:latin typeface="Arial" panose="020B0604020202020204" pitchFamily="34" charset="0"/>
                <a:cs typeface="Arial" panose="020B0604020202020204" pitchFamily="34" charset="0"/>
              </a:endParaRPr>
            </a:p>
          </p:txBody>
        </p:sp>
        <p:sp>
          <p:nvSpPr>
            <p:cNvPr id="79" name="Google Shape;79;p15"/>
            <p:cNvSpPr txBox="1"/>
            <p:nvPr/>
          </p:nvSpPr>
          <p:spPr>
            <a:xfrm>
              <a:off x="2477225" y="1853238"/>
              <a:ext cx="1157400" cy="301200"/>
            </a:xfrm>
            <a:prstGeom prst="rect">
              <a:avLst/>
            </a:prstGeom>
            <a:noFill/>
            <a:ln>
              <a:noFill/>
            </a:ln>
          </p:spPr>
          <p:txBody>
            <a:bodyPr spcFirstLastPara="1" wrap="square" lIns="121900" tIns="121900" rIns="121900" bIns="121900" anchor="ctr" anchorCtr="0">
              <a:noAutofit/>
            </a:bodyPr>
            <a:lstStyle/>
            <a:p>
              <a:pPr algn="ctr"/>
              <a:r>
                <a:rPr lang="en" sz="2400" dirty="0">
                  <a:latin typeface="Arial" panose="020B0604020202020204" pitchFamily="34" charset="0"/>
                  <a:ea typeface="Roboto Mono"/>
                  <a:cs typeface="Arial" panose="020B0604020202020204" pitchFamily="34" charset="0"/>
                  <a:sym typeface="Roboto Mono"/>
                </a:rPr>
                <a:t>100 bp</a:t>
              </a:r>
              <a:endParaRPr sz="2400" dirty="0">
                <a:latin typeface="Arial" panose="020B0604020202020204" pitchFamily="34" charset="0"/>
                <a:ea typeface="Roboto Mono"/>
                <a:cs typeface="Arial" panose="020B0604020202020204" pitchFamily="34" charset="0"/>
                <a:sym typeface="Roboto Mono"/>
              </a:endParaRPr>
            </a:p>
          </p:txBody>
        </p:sp>
      </p:grpSp>
      <p:grpSp>
        <p:nvGrpSpPr>
          <p:cNvPr id="80" name="Google Shape;80;p15"/>
          <p:cNvGrpSpPr/>
          <p:nvPr/>
        </p:nvGrpSpPr>
        <p:grpSpPr>
          <a:xfrm>
            <a:off x="369001" y="3048791"/>
            <a:ext cx="8047567" cy="401600"/>
            <a:chOff x="276750" y="2656925"/>
            <a:chExt cx="6035675" cy="301200"/>
          </a:xfrm>
        </p:grpSpPr>
        <p:cxnSp>
          <p:nvCxnSpPr>
            <p:cNvPr id="81" name="Google Shape;81;p15"/>
            <p:cNvCxnSpPr/>
            <p:nvPr/>
          </p:nvCxnSpPr>
          <p:spPr>
            <a:xfrm>
              <a:off x="2096225" y="2807525"/>
              <a:ext cx="4216200" cy="0"/>
            </a:xfrm>
            <a:prstGeom prst="straightConnector1">
              <a:avLst/>
            </a:prstGeom>
            <a:noFill/>
            <a:ln w="152400" cap="flat" cmpd="sng">
              <a:solidFill>
                <a:schemeClr val="accent2">
                  <a:lumMod val="75000"/>
                </a:schemeClr>
              </a:solidFill>
              <a:prstDash val="solid"/>
              <a:round/>
              <a:headEnd type="none" w="med" len="med"/>
              <a:tailEnd type="none" w="med" len="med"/>
            </a:ln>
          </p:spPr>
        </p:cxnSp>
        <p:sp>
          <p:nvSpPr>
            <p:cNvPr id="82" name="Google Shape;82;p15"/>
            <p:cNvSpPr txBox="1"/>
            <p:nvPr/>
          </p:nvSpPr>
          <p:spPr>
            <a:xfrm>
              <a:off x="276750" y="2656925"/>
              <a:ext cx="1703400" cy="301200"/>
            </a:xfrm>
            <a:prstGeom prst="rect">
              <a:avLst/>
            </a:prstGeom>
            <a:noFill/>
            <a:ln>
              <a:noFill/>
            </a:ln>
          </p:spPr>
          <p:txBody>
            <a:bodyPr spcFirstLastPara="1" wrap="square" lIns="121900" tIns="121900" rIns="121900" bIns="121900" anchor="ctr" anchorCtr="0">
              <a:noAutofit/>
            </a:bodyPr>
            <a:lstStyle/>
            <a:p>
              <a:pPr algn="r"/>
              <a:r>
                <a:rPr lang="en" sz="2133" dirty="0">
                  <a:latin typeface="Arial" panose="020B0604020202020204" pitchFamily="34" charset="0"/>
                  <a:cs typeface="Arial" panose="020B0604020202020204" pitchFamily="34" charset="0"/>
                </a:rPr>
                <a:t>Reference</a:t>
              </a:r>
              <a:endParaRPr sz="2133" dirty="0">
                <a:latin typeface="Arial" panose="020B0604020202020204" pitchFamily="34" charset="0"/>
                <a:cs typeface="Arial" panose="020B0604020202020204" pitchFamily="34" charset="0"/>
              </a:endParaRPr>
            </a:p>
          </p:txBody>
        </p:sp>
      </p:grpSp>
      <p:grpSp>
        <p:nvGrpSpPr>
          <p:cNvPr id="83" name="Google Shape;83;p15"/>
          <p:cNvGrpSpPr/>
          <p:nvPr/>
        </p:nvGrpSpPr>
        <p:grpSpPr>
          <a:xfrm>
            <a:off x="146001" y="1369000"/>
            <a:ext cx="5192567" cy="462400"/>
            <a:chOff x="109500" y="1026750"/>
            <a:chExt cx="3894425" cy="346800"/>
          </a:xfrm>
        </p:grpSpPr>
        <p:cxnSp>
          <p:nvCxnSpPr>
            <p:cNvPr id="84" name="Google Shape;84;p15"/>
            <p:cNvCxnSpPr/>
            <p:nvPr/>
          </p:nvCxnSpPr>
          <p:spPr>
            <a:xfrm>
              <a:off x="2477225" y="1200150"/>
              <a:ext cx="1152600" cy="0"/>
            </a:xfrm>
            <a:prstGeom prst="straightConnector1">
              <a:avLst/>
            </a:prstGeom>
            <a:noFill/>
            <a:ln w="152400" cap="flat" cmpd="sng">
              <a:solidFill>
                <a:srgbClr val="B868B4"/>
              </a:solidFill>
              <a:prstDash val="solid"/>
              <a:round/>
              <a:headEnd type="none" w="med" len="med"/>
              <a:tailEnd type="none" w="med" len="med"/>
            </a:ln>
          </p:spPr>
        </p:cxnSp>
        <p:sp>
          <p:nvSpPr>
            <p:cNvPr id="85" name="Google Shape;85;p15"/>
            <p:cNvSpPr txBox="1"/>
            <p:nvPr/>
          </p:nvSpPr>
          <p:spPr>
            <a:xfrm>
              <a:off x="109500" y="1049550"/>
              <a:ext cx="1870800" cy="301200"/>
            </a:xfrm>
            <a:prstGeom prst="rect">
              <a:avLst/>
            </a:prstGeom>
            <a:noFill/>
            <a:ln>
              <a:noFill/>
            </a:ln>
          </p:spPr>
          <p:txBody>
            <a:bodyPr spcFirstLastPara="1" wrap="square" lIns="121900" tIns="121900" rIns="121900" bIns="121900" anchor="ctr" anchorCtr="0">
              <a:noAutofit/>
            </a:bodyPr>
            <a:lstStyle/>
            <a:p>
              <a:pPr algn="r"/>
              <a:r>
                <a:rPr lang="en" sz="2133" dirty="0">
                  <a:latin typeface="Arial" panose="020B0604020202020204" pitchFamily="34" charset="0"/>
                  <a:cs typeface="Arial" panose="020B0604020202020204" pitchFamily="34" charset="0"/>
                </a:rPr>
                <a:t>Sequencing read</a:t>
              </a:r>
              <a:endParaRPr sz="2133" dirty="0">
                <a:latin typeface="Arial" panose="020B0604020202020204" pitchFamily="34" charset="0"/>
                <a:cs typeface="Arial" panose="020B0604020202020204" pitchFamily="34" charset="0"/>
              </a:endParaRPr>
            </a:p>
          </p:txBody>
        </p:sp>
        <p:sp>
          <p:nvSpPr>
            <p:cNvPr id="86" name="Google Shape;86;p15"/>
            <p:cNvSpPr txBox="1"/>
            <p:nvPr/>
          </p:nvSpPr>
          <p:spPr>
            <a:xfrm>
              <a:off x="2098325" y="1026750"/>
              <a:ext cx="374100" cy="346800"/>
            </a:xfrm>
            <a:prstGeom prst="rect">
              <a:avLst/>
            </a:prstGeom>
            <a:noFill/>
            <a:ln>
              <a:noFill/>
            </a:ln>
          </p:spPr>
          <p:txBody>
            <a:bodyPr spcFirstLastPara="1" wrap="square" lIns="121900" tIns="121900" rIns="121900" bIns="121900" anchor="ctr" anchorCtr="0">
              <a:noAutofit/>
            </a:bodyPr>
            <a:lstStyle/>
            <a:p>
              <a:pPr algn="r"/>
              <a:r>
                <a:rPr lang="en" sz="1600">
                  <a:latin typeface="Arial" panose="020B0604020202020204" pitchFamily="34" charset="0"/>
                  <a:ea typeface="Roboto Mono"/>
                  <a:cs typeface="Arial" panose="020B0604020202020204" pitchFamily="34" charset="0"/>
                  <a:sym typeface="Roboto Mono"/>
                </a:rPr>
                <a:t>5’</a:t>
              </a:r>
              <a:endParaRPr sz="1600">
                <a:latin typeface="Arial" panose="020B0604020202020204" pitchFamily="34" charset="0"/>
                <a:ea typeface="Roboto Mono"/>
                <a:cs typeface="Arial" panose="020B0604020202020204" pitchFamily="34" charset="0"/>
                <a:sym typeface="Roboto Mono"/>
              </a:endParaRPr>
            </a:p>
          </p:txBody>
        </p:sp>
        <p:sp>
          <p:nvSpPr>
            <p:cNvPr id="87" name="Google Shape;87;p15"/>
            <p:cNvSpPr txBox="1"/>
            <p:nvPr/>
          </p:nvSpPr>
          <p:spPr>
            <a:xfrm>
              <a:off x="3629825" y="1026750"/>
              <a:ext cx="374100" cy="346800"/>
            </a:xfrm>
            <a:prstGeom prst="rect">
              <a:avLst/>
            </a:prstGeom>
            <a:noFill/>
            <a:ln>
              <a:noFill/>
            </a:ln>
          </p:spPr>
          <p:txBody>
            <a:bodyPr spcFirstLastPara="1" wrap="square" lIns="121900" tIns="121900" rIns="121900" bIns="121900" anchor="ctr" anchorCtr="0">
              <a:noAutofit/>
            </a:bodyPr>
            <a:lstStyle/>
            <a:p>
              <a:pPr algn="r"/>
              <a:r>
                <a:rPr lang="en" sz="1600">
                  <a:latin typeface="Arial" panose="020B0604020202020204" pitchFamily="34" charset="0"/>
                  <a:ea typeface="Roboto Mono"/>
                  <a:cs typeface="Arial" panose="020B0604020202020204" pitchFamily="34" charset="0"/>
                  <a:sym typeface="Roboto Mono"/>
                </a:rPr>
                <a:t>3’</a:t>
              </a:r>
              <a:endParaRPr sz="1600">
                <a:latin typeface="Arial" panose="020B0604020202020204" pitchFamily="34" charset="0"/>
                <a:ea typeface="Roboto Mono"/>
                <a:cs typeface="Arial" panose="020B0604020202020204" pitchFamily="34" charset="0"/>
                <a:sym typeface="Roboto Mono"/>
              </a:endParaRPr>
            </a:p>
          </p:txBody>
        </p:sp>
      </p:grpSp>
      <p:grpSp>
        <p:nvGrpSpPr>
          <p:cNvPr id="88" name="Google Shape;88;p15"/>
          <p:cNvGrpSpPr/>
          <p:nvPr/>
        </p:nvGrpSpPr>
        <p:grpSpPr>
          <a:xfrm>
            <a:off x="369001" y="3970987"/>
            <a:ext cx="4165967" cy="502333"/>
            <a:chOff x="276750" y="3458300"/>
            <a:chExt cx="3124475" cy="376750"/>
          </a:xfrm>
        </p:grpSpPr>
        <p:sp>
          <p:nvSpPr>
            <p:cNvPr id="89" name="Google Shape;89;p15"/>
            <p:cNvSpPr txBox="1"/>
            <p:nvPr/>
          </p:nvSpPr>
          <p:spPr>
            <a:xfrm>
              <a:off x="276750" y="3530250"/>
              <a:ext cx="1703400" cy="301200"/>
            </a:xfrm>
            <a:prstGeom prst="rect">
              <a:avLst/>
            </a:prstGeom>
            <a:noFill/>
            <a:ln>
              <a:noFill/>
            </a:ln>
          </p:spPr>
          <p:txBody>
            <a:bodyPr spcFirstLastPara="1" wrap="square" lIns="121900" tIns="121900" rIns="121900" bIns="121900" anchor="ctr" anchorCtr="0">
              <a:noAutofit/>
            </a:bodyPr>
            <a:lstStyle/>
            <a:p>
              <a:pPr algn="r"/>
              <a:r>
                <a:rPr lang="en" sz="2133" dirty="0">
                  <a:latin typeface="Arial" panose="020B0604020202020204" pitchFamily="34" charset="0"/>
                  <a:cs typeface="Arial" panose="020B0604020202020204" pitchFamily="34" charset="0"/>
                </a:rPr>
                <a:t>Single-end sequencing</a:t>
              </a:r>
              <a:endParaRPr sz="2133" dirty="0">
                <a:latin typeface="Arial" panose="020B0604020202020204" pitchFamily="34" charset="0"/>
                <a:cs typeface="Arial" panose="020B0604020202020204" pitchFamily="34" charset="0"/>
              </a:endParaRPr>
            </a:p>
          </p:txBody>
        </p:sp>
        <p:cxnSp>
          <p:nvCxnSpPr>
            <p:cNvPr id="90" name="Google Shape;90;p15"/>
            <p:cNvCxnSpPr/>
            <p:nvPr/>
          </p:nvCxnSpPr>
          <p:spPr>
            <a:xfrm>
              <a:off x="2248625" y="3606450"/>
              <a:ext cx="1152600" cy="0"/>
            </a:xfrm>
            <a:prstGeom prst="straightConnector1">
              <a:avLst/>
            </a:prstGeom>
            <a:noFill/>
            <a:ln w="76200" cap="flat" cmpd="sng">
              <a:solidFill>
                <a:srgbClr val="B868B4"/>
              </a:solidFill>
              <a:prstDash val="solid"/>
              <a:round/>
              <a:headEnd type="none" w="med" len="med"/>
              <a:tailEnd type="none" w="med" len="med"/>
            </a:ln>
          </p:spPr>
        </p:cxnSp>
        <p:cxnSp>
          <p:nvCxnSpPr>
            <p:cNvPr id="91" name="Google Shape;91;p15"/>
            <p:cNvCxnSpPr/>
            <p:nvPr/>
          </p:nvCxnSpPr>
          <p:spPr>
            <a:xfrm>
              <a:off x="2248625" y="3835050"/>
              <a:ext cx="1152600" cy="0"/>
            </a:xfrm>
            <a:prstGeom prst="straightConnector1">
              <a:avLst/>
            </a:prstGeom>
            <a:noFill/>
            <a:ln w="76200" cap="flat" cmpd="sng">
              <a:solidFill>
                <a:srgbClr val="B868B4"/>
              </a:solidFill>
              <a:prstDash val="solid"/>
              <a:round/>
              <a:headEnd type="none" w="med" len="med"/>
              <a:tailEnd type="none" w="med" len="med"/>
            </a:ln>
          </p:spPr>
        </p:cxnSp>
        <p:cxnSp>
          <p:nvCxnSpPr>
            <p:cNvPr id="92" name="Google Shape;92;p15"/>
            <p:cNvCxnSpPr/>
            <p:nvPr/>
          </p:nvCxnSpPr>
          <p:spPr>
            <a:xfrm>
              <a:off x="2243825" y="3458300"/>
              <a:ext cx="466500" cy="0"/>
            </a:xfrm>
            <a:prstGeom prst="straightConnector1">
              <a:avLst/>
            </a:prstGeom>
            <a:noFill/>
            <a:ln w="9525" cap="flat" cmpd="sng">
              <a:solidFill>
                <a:schemeClr val="dk2"/>
              </a:solidFill>
              <a:prstDash val="solid"/>
              <a:round/>
              <a:headEnd type="none" w="med" len="med"/>
              <a:tailEnd type="triangle" w="med" len="med"/>
            </a:ln>
          </p:spPr>
        </p:cxnSp>
      </p:grpSp>
      <p:grpSp>
        <p:nvGrpSpPr>
          <p:cNvPr id="93" name="Google Shape;93;p15"/>
          <p:cNvGrpSpPr/>
          <p:nvPr/>
        </p:nvGrpSpPr>
        <p:grpSpPr>
          <a:xfrm>
            <a:off x="5601100" y="3842955"/>
            <a:ext cx="4181333" cy="704104"/>
            <a:chOff x="4200825" y="3458288"/>
            <a:chExt cx="3136000" cy="528078"/>
          </a:xfrm>
        </p:grpSpPr>
        <p:sp>
          <p:nvSpPr>
            <p:cNvPr id="94" name="Google Shape;94;p15"/>
            <p:cNvSpPr txBox="1"/>
            <p:nvPr/>
          </p:nvSpPr>
          <p:spPr>
            <a:xfrm>
              <a:off x="4200825" y="3530238"/>
              <a:ext cx="1703400" cy="301200"/>
            </a:xfrm>
            <a:prstGeom prst="rect">
              <a:avLst/>
            </a:prstGeom>
            <a:noFill/>
            <a:ln>
              <a:noFill/>
            </a:ln>
          </p:spPr>
          <p:txBody>
            <a:bodyPr spcFirstLastPara="1" wrap="square" lIns="121900" tIns="121900" rIns="121900" bIns="121900" anchor="ctr" anchorCtr="0">
              <a:noAutofit/>
            </a:bodyPr>
            <a:lstStyle/>
            <a:p>
              <a:pPr algn="r"/>
              <a:r>
                <a:rPr lang="en" sz="2133" dirty="0">
                  <a:latin typeface="Arial" panose="020B0604020202020204" pitchFamily="34" charset="0"/>
                  <a:cs typeface="Arial" panose="020B0604020202020204" pitchFamily="34" charset="0"/>
                </a:rPr>
                <a:t>Paired-end sequencing</a:t>
              </a:r>
              <a:endParaRPr sz="2133" dirty="0">
                <a:latin typeface="Arial" panose="020B0604020202020204" pitchFamily="34" charset="0"/>
                <a:cs typeface="Arial" panose="020B0604020202020204" pitchFamily="34" charset="0"/>
              </a:endParaRPr>
            </a:p>
          </p:txBody>
        </p:sp>
        <p:cxnSp>
          <p:nvCxnSpPr>
            <p:cNvPr id="95" name="Google Shape;95;p15"/>
            <p:cNvCxnSpPr/>
            <p:nvPr/>
          </p:nvCxnSpPr>
          <p:spPr>
            <a:xfrm>
              <a:off x="6184225" y="3606438"/>
              <a:ext cx="1152600" cy="0"/>
            </a:xfrm>
            <a:prstGeom prst="straightConnector1">
              <a:avLst/>
            </a:prstGeom>
            <a:noFill/>
            <a:ln w="76200" cap="flat" cmpd="sng">
              <a:solidFill>
                <a:srgbClr val="B868B4"/>
              </a:solidFill>
              <a:prstDash val="solid"/>
              <a:round/>
              <a:headEnd type="none" w="med" len="med"/>
              <a:tailEnd type="none" w="med" len="med"/>
            </a:ln>
          </p:spPr>
        </p:cxnSp>
        <p:cxnSp>
          <p:nvCxnSpPr>
            <p:cNvPr id="96" name="Google Shape;96;p15"/>
            <p:cNvCxnSpPr/>
            <p:nvPr/>
          </p:nvCxnSpPr>
          <p:spPr>
            <a:xfrm>
              <a:off x="6184225" y="3835038"/>
              <a:ext cx="1152600" cy="0"/>
            </a:xfrm>
            <a:prstGeom prst="straightConnector1">
              <a:avLst/>
            </a:prstGeom>
            <a:noFill/>
            <a:ln w="76200" cap="flat" cmpd="sng">
              <a:solidFill>
                <a:srgbClr val="B868B4"/>
              </a:solidFill>
              <a:prstDash val="solid"/>
              <a:round/>
              <a:headEnd type="none" w="med" len="med"/>
              <a:tailEnd type="none" w="med" len="med"/>
            </a:ln>
          </p:spPr>
        </p:cxnSp>
        <p:cxnSp>
          <p:nvCxnSpPr>
            <p:cNvPr id="97" name="Google Shape;97;p15"/>
            <p:cNvCxnSpPr/>
            <p:nvPr/>
          </p:nvCxnSpPr>
          <p:spPr>
            <a:xfrm>
              <a:off x="6179425" y="3458288"/>
              <a:ext cx="466500" cy="0"/>
            </a:xfrm>
            <a:prstGeom prst="straightConnector1">
              <a:avLst/>
            </a:prstGeom>
            <a:noFill/>
            <a:ln w="9525" cap="flat" cmpd="sng">
              <a:solidFill>
                <a:schemeClr val="dk2"/>
              </a:solidFill>
              <a:prstDash val="solid"/>
              <a:round/>
              <a:headEnd type="none" w="med" len="med"/>
              <a:tailEnd type="triangle" w="med" len="med"/>
            </a:ln>
          </p:spPr>
        </p:cxnSp>
        <p:cxnSp>
          <p:nvCxnSpPr>
            <p:cNvPr id="98" name="Google Shape;98;p15"/>
            <p:cNvCxnSpPr/>
            <p:nvPr/>
          </p:nvCxnSpPr>
          <p:spPr>
            <a:xfrm>
              <a:off x="6870325" y="3986365"/>
              <a:ext cx="466500" cy="0"/>
            </a:xfrm>
            <a:prstGeom prst="straightConnector1">
              <a:avLst/>
            </a:prstGeom>
            <a:noFill/>
            <a:ln w="9525" cap="flat" cmpd="sng">
              <a:solidFill>
                <a:schemeClr val="dk2"/>
              </a:solidFill>
              <a:prstDash val="solid"/>
              <a:round/>
              <a:headEnd type="triangle" w="med" len="med"/>
              <a:tailEnd type="none" w="med" len="med"/>
            </a:ln>
          </p:spPr>
        </p:cxnSp>
      </p:grpSp>
      <p:sp>
        <p:nvSpPr>
          <p:cNvPr id="27" name="Footer Placeholder 7">
            <a:extLst>
              <a:ext uri="{FF2B5EF4-FFF2-40B4-BE49-F238E27FC236}">
                <a16:creationId xmlns:a16="http://schemas.microsoft.com/office/drawing/2014/main" id="{E27262D1-A7BF-3642-A689-C77B0E1544FF}"/>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graphicFrame>
        <p:nvGraphicFramePr>
          <p:cNvPr id="3" name="Table 2">
            <a:extLst>
              <a:ext uri="{FF2B5EF4-FFF2-40B4-BE49-F238E27FC236}">
                <a16:creationId xmlns:a16="http://schemas.microsoft.com/office/drawing/2014/main" id="{D44F9EB6-8896-1E46-B6F1-A3E55E0B76C4}"/>
              </a:ext>
            </a:extLst>
          </p:cNvPr>
          <p:cNvGraphicFramePr>
            <a:graphicFrameLocks noGrp="1"/>
          </p:cNvGraphicFramePr>
          <p:nvPr>
            <p:extLst>
              <p:ext uri="{D42A27DB-BD31-4B8C-83A1-F6EECF244321}">
                <p14:modId xmlns:p14="http://schemas.microsoft.com/office/powerpoint/2010/main" val="2742827755"/>
              </p:ext>
            </p:extLst>
          </p:nvPr>
        </p:nvGraphicFramePr>
        <p:xfrm>
          <a:off x="2991768" y="5101774"/>
          <a:ext cx="5593714" cy="1377188"/>
        </p:xfrm>
        <a:graphic>
          <a:graphicData uri="http://schemas.openxmlformats.org/drawingml/2006/table">
            <a:tbl>
              <a:tblPr>
                <a:tableStyleId>{5C22544A-7EE6-4342-B048-85BDC9FD1C3A}</a:tableStyleId>
              </a:tblPr>
              <a:tblGrid>
                <a:gridCol w="3079848">
                  <a:extLst>
                    <a:ext uri="{9D8B030D-6E8A-4147-A177-3AD203B41FA5}">
                      <a16:colId xmlns:a16="http://schemas.microsoft.com/office/drawing/2014/main" val="3874601679"/>
                    </a:ext>
                  </a:extLst>
                </a:gridCol>
                <a:gridCol w="2513866">
                  <a:extLst>
                    <a:ext uri="{9D8B030D-6E8A-4147-A177-3AD203B41FA5}">
                      <a16:colId xmlns:a16="http://schemas.microsoft.com/office/drawing/2014/main" val="3431525479"/>
                    </a:ext>
                  </a:extLst>
                </a:gridCol>
              </a:tblGrid>
              <a:tr h="203200">
                <a:tc>
                  <a:txBody>
                    <a:bodyPr/>
                    <a:lstStyle/>
                    <a:p>
                      <a:pPr algn="ctr" fontAlgn="b">
                        <a:lnSpc>
                          <a:spcPct val="150000"/>
                        </a:lnSpc>
                      </a:pPr>
                      <a:r>
                        <a:rPr lang="en-NZ" sz="1800" b="1" u="none" strike="noStrike">
                          <a:effectLst/>
                          <a:latin typeface="Arial" panose="020B0604020202020204" pitchFamily="34" charset="0"/>
                          <a:cs typeface="Arial" panose="020B0604020202020204" pitchFamily="34" charset="0"/>
                        </a:rPr>
                        <a:t>Application</a:t>
                      </a:r>
                      <a:endParaRPr lang="en-NZ" sz="1800" b="1"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lnSpc>
                          <a:spcPct val="150000"/>
                        </a:lnSpc>
                      </a:pPr>
                      <a:r>
                        <a:rPr lang="en-NZ" sz="1800" b="1" u="none" strike="noStrike" dirty="0">
                          <a:effectLst/>
                          <a:latin typeface="Arial" panose="020B0604020202020204" pitchFamily="34" charset="0"/>
                          <a:cs typeface="Arial" panose="020B0604020202020204" pitchFamily="34" charset="0"/>
                        </a:rPr>
                        <a:t>Read length</a:t>
                      </a:r>
                      <a:endParaRPr lang="en-NZ"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34064470"/>
                  </a:ext>
                </a:extLst>
              </a:tr>
              <a:tr h="203200">
                <a:tc>
                  <a:txBody>
                    <a:bodyPr/>
                    <a:lstStyle/>
                    <a:p>
                      <a:pPr algn="ctr" fontAlgn="b">
                        <a:lnSpc>
                          <a:spcPct val="150000"/>
                        </a:lnSpc>
                      </a:pPr>
                      <a:r>
                        <a:rPr lang="en-NZ" sz="1800" u="none" strike="noStrike" dirty="0">
                          <a:effectLst/>
                          <a:latin typeface="Arial" panose="020B0604020202020204" pitchFamily="34" charset="0"/>
                          <a:cs typeface="Arial" panose="020B0604020202020204" pitchFamily="34" charset="0"/>
                        </a:rPr>
                        <a:t>Transcriptome analysis</a:t>
                      </a:r>
                      <a:endParaRPr lang="en-NZ"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lnSpc>
                          <a:spcPct val="150000"/>
                        </a:lnSpc>
                      </a:pPr>
                      <a:r>
                        <a:rPr lang="en-NZ" sz="1800" u="none" strike="noStrike">
                          <a:effectLst/>
                          <a:latin typeface="Arial" panose="020B0604020202020204" pitchFamily="34" charset="0"/>
                          <a:cs typeface="Arial" panose="020B0604020202020204" pitchFamily="34" charset="0"/>
                        </a:rPr>
                        <a:t>2 x 75 bp</a:t>
                      </a:r>
                      <a:endParaRPr lang="en-NZ"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630430038"/>
                  </a:ext>
                </a:extLst>
              </a:tr>
              <a:tr h="203200">
                <a:tc>
                  <a:txBody>
                    <a:bodyPr/>
                    <a:lstStyle/>
                    <a:p>
                      <a:pPr algn="ctr" fontAlgn="b">
                        <a:lnSpc>
                          <a:spcPct val="150000"/>
                        </a:lnSpc>
                      </a:pPr>
                      <a:r>
                        <a:rPr lang="en-NZ" sz="1800" u="none" strike="noStrike">
                          <a:effectLst/>
                          <a:latin typeface="Arial" panose="020B0604020202020204" pitchFamily="34" charset="0"/>
                          <a:cs typeface="Arial" panose="020B0604020202020204" pitchFamily="34" charset="0"/>
                        </a:rPr>
                        <a:t>Gene expression profiling</a:t>
                      </a:r>
                      <a:endParaRPr lang="en-NZ"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lnSpc>
                          <a:spcPct val="150000"/>
                        </a:lnSpc>
                      </a:pPr>
                      <a:r>
                        <a:rPr lang="en-NZ" sz="1800" u="none" strike="noStrike">
                          <a:effectLst/>
                          <a:latin typeface="Arial" panose="020B0604020202020204" pitchFamily="34" charset="0"/>
                          <a:cs typeface="Arial" panose="020B0604020202020204" pitchFamily="34" charset="0"/>
                        </a:rPr>
                        <a:t>1 x 50 bp</a:t>
                      </a:r>
                      <a:endParaRPr lang="en-NZ"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199335133"/>
                  </a:ext>
                </a:extLst>
              </a:tr>
              <a:tr h="203200">
                <a:tc>
                  <a:txBody>
                    <a:bodyPr/>
                    <a:lstStyle/>
                    <a:p>
                      <a:pPr algn="ctr" fontAlgn="b">
                        <a:lnSpc>
                          <a:spcPct val="150000"/>
                        </a:lnSpc>
                      </a:pPr>
                      <a:r>
                        <a:rPr lang="en-NZ" sz="1800" u="none" strike="noStrike">
                          <a:effectLst/>
                          <a:latin typeface="Arial" panose="020B0604020202020204" pitchFamily="34" charset="0"/>
                          <a:cs typeface="Arial" panose="020B0604020202020204" pitchFamily="34" charset="0"/>
                        </a:rPr>
                        <a:t>Small RNA-Seq</a:t>
                      </a:r>
                      <a:endParaRPr lang="en-NZ"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lnSpc>
                          <a:spcPct val="150000"/>
                        </a:lnSpc>
                      </a:pPr>
                      <a:r>
                        <a:rPr lang="en-NZ" sz="1800" u="none" strike="noStrike" dirty="0">
                          <a:effectLst/>
                          <a:latin typeface="Arial" panose="020B0604020202020204" pitchFamily="34" charset="0"/>
                          <a:cs typeface="Arial" panose="020B0604020202020204" pitchFamily="34" charset="0"/>
                        </a:rPr>
                        <a:t>1 x 50 bp</a:t>
                      </a:r>
                      <a:endParaRPr lang="en-NZ"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1384682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1"/>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17F759-FA41-334E-9A2C-96602F4D0FB6}"/>
              </a:ext>
            </a:extLst>
          </p:cNvPr>
          <p:cNvSpPr>
            <a:spLocks noGrp="1"/>
          </p:cNvSpPr>
          <p:nvPr>
            <p:ph idx="1"/>
          </p:nvPr>
        </p:nvSpPr>
        <p:spPr>
          <a:xfrm>
            <a:off x="486937" y="4598415"/>
            <a:ext cx="11218126" cy="1958965"/>
          </a:xfrm>
        </p:spPr>
        <p:txBody>
          <a:bodyPr>
            <a:normAutofit/>
          </a:bodyPr>
          <a:lstStyle/>
          <a:p>
            <a:r>
              <a:rPr lang="en-NZ" sz="2200" dirty="0">
                <a:latin typeface="Arial" panose="020B0604020202020204" pitchFamily="34" charset="0"/>
                <a:cs typeface="Arial" panose="020B0604020202020204" pitchFamily="34" charset="0"/>
              </a:rPr>
              <a:t>Sequencing depth: Number of reads per sample </a:t>
            </a:r>
          </a:p>
          <a:p>
            <a:endParaRPr lang="en-NZ" sz="2200" dirty="0">
              <a:latin typeface="Arial" panose="020B0604020202020204" pitchFamily="34" charset="0"/>
              <a:cs typeface="Arial" panose="020B0604020202020204" pitchFamily="34" charset="0"/>
            </a:endParaRPr>
          </a:p>
          <a:p>
            <a:r>
              <a:rPr lang="en-NZ" sz="2200" dirty="0">
                <a:latin typeface="Arial" panose="020B0604020202020204" pitchFamily="34" charset="0"/>
                <a:cs typeface="Arial" panose="020B0604020202020204" pitchFamily="34" charset="0"/>
              </a:rPr>
              <a:t>Number of reads per flow cell / number of reads per sample=Number of samples per flow cell</a:t>
            </a:r>
          </a:p>
          <a:p>
            <a:pPr>
              <a:buFontTx/>
              <a:buChar char="-"/>
            </a:pPr>
            <a:endParaRPr lang="en-US" sz="2200" dirty="0">
              <a:latin typeface="Arial" panose="020B0604020202020204" pitchFamily="34" charset="0"/>
              <a:cs typeface="Arial" panose="020B0604020202020204" pitchFamily="34" charset="0"/>
            </a:endParaRPr>
          </a:p>
          <a:p>
            <a:endParaRPr lang="en-US" sz="2200"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1F3B7D86-2C2F-B144-8C2C-F809013BD1E5}"/>
              </a:ext>
            </a:extLst>
          </p:cNvPr>
          <p:cNvSpPr txBox="1">
            <a:spLocks/>
          </p:cNvSpPr>
          <p:nvPr/>
        </p:nvSpPr>
        <p:spPr>
          <a:xfrm>
            <a:off x="731520" y="343947"/>
            <a:ext cx="10515600" cy="797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dirty="0">
                <a:latin typeface="Arial" panose="020B0604020202020204" pitchFamily="34" charset="0"/>
                <a:cs typeface="Arial" panose="020B0604020202020204" pitchFamily="34" charset="0"/>
              </a:rPr>
              <a:t>Sequencing Depth</a:t>
            </a:r>
          </a:p>
        </p:txBody>
      </p:sp>
      <p:pic>
        <p:nvPicPr>
          <p:cNvPr id="3074" name="Picture 2">
            <a:extLst>
              <a:ext uri="{FF2B5EF4-FFF2-40B4-BE49-F238E27FC236}">
                <a16:creationId xmlns:a16="http://schemas.microsoft.com/office/drawing/2014/main" id="{53018685-4752-9046-8A98-12F48AAE6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37" y="1383446"/>
            <a:ext cx="4660907" cy="246032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4B797F5-8C6E-EF46-A50A-2AF596A42CC3}"/>
              </a:ext>
            </a:extLst>
          </p:cNvPr>
          <p:cNvSpPr>
            <a:spLocks noGrp="1"/>
          </p:cNvSpPr>
          <p:nvPr>
            <p:ph type="ftr" sz="quarter" idx="11"/>
          </p:nvPr>
        </p:nvSpPr>
        <p:spPr>
          <a:xfrm>
            <a:off x="-951411" y="6514132"/>
            <a:ext cx="4114800" cy="365125"/>
          </a:xfrm>
        </p:spPr>
        <p:txBody>
          <a:bodyPr/>
          <a:lstStyle/>
          <a:p>
            <a:r>
              <a:rPr lang="en-US" dirty="0"/>
              <a:t>CMM 262 Winter 2022</a:t>
            </a:r>
          </a:p>
        </p:txBody>
      </p:sp>
      <p:graphicFrame>
        <p:nvGraphicFramePr>
          <p:cNvPr id="3" name="Table 2">
            <a:extLst>
              <a:ext uri="{FF2B5EF4-FFF2-40B4-BE49-F238E27FC236}">
                <a16:creationId xmlns:a16="http://schemas.microsoft.com/office/drawing/2014/main" id="{8ACACA01-7D37-CC48-82B8-81023C832408}"/>
              </a:ext>
            </a:extLst>
          </p:cNvPr>
          <p:cNvGraphicFramePr>
            <a:graphicFrameLocks noGrp="1"/>
          </p:cNvGraphicFramePr>
          <p:nvPr>
            <p:extLst>
              <p:ext uri="{D42A27DB-BD31-4B8C-83A1-F6EECF244321}">
                <p14:modId xmlns:p14="http://schemas.microsoft.com/office/powerpoint/2010/main" val="715289708"/>
              </p:ext>
            </p:extLst>
          </p:nvPr>
        </p:nvGraphicFramePr>
        <p:xfrm>
          <a:off x="5409656" y="1896191"/>
          <a:ext cx="6295407" cy="1721485"/>
        </p:xfrm>
        <a:graphic>
          <a:graphicData uri="http://schemas.openxmlformats.org/drawingml/2006/table">
            <a:tbl>
              <a:tblPr>
                <a:tableStyleId>{5C22544A-7EE6-4342-B048-85BDC9FD1C3A}</a:tableStyleId>
              </a:tblPr>
              <a:tblGrid>
                <a:gridCol w="4627284">
                  <a:extLst>
                    <a:ext uri="{9D8B030D-6E8A-4147-A177-3AD203B41FA5}">
                      <a16:colId xmlns:a16="http://schemas.microsoft.com/office/drawing/2014/main" val="1348114950"/>
                    </a:ext>
                  </a:extLst>
                </a:gridCol>
                <a:gridCol w="1668123">
                  <a:extLst>
                    <a:ext uri="{9D8B030D-6E8A-4147-A177-3AD203B41FA5}">
                      <a16:colId xmlns:a16="http://schemas.microsoft.com/office/drawing/2014/main" val="1346624152"/>
                    </a:ext>
                  </a:extLst>
                </a:gridCol>
              </a:tblGrid>
              <a:tr h="203200">
                <a:tc>
                  <a:txBody>
                    <a:bodyPr/>
                    <a:lstStyle/>
                    <a:p>
                      <a:pPr algn="ctr" fontAlgn="b">
                        <a:lnSpc>
                          <a:spcPct val="150000"/>
                        </a:lnSpc>
                      </a:pPr>
                      <a:r>
                        <a:rPr lang="en-NZ" sz="1800" b="1" u="none" strike="noStrike" dirty="0">
                          <a:effectLst/>
                          <a:latin typeface="Arial" panose="020B0604020202020204" pitchFamily="34" charset="0"/>
                          <a:cs typeface="Arial" panose="020B0604020202020204" pitchFamily="34" charset="0"/>
                        </a:rPr>
                        <a:t>Application</a:t>
                      </a:r>
                      <a:endParaRPr lang="en-NZ"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lnSpc>
                          <a:spcPct val="150000"/>
                        </a:lnSpc>
                      </a:pPr>
                      <a:r>
                        <a:rPr lang="en-NZ" sz="1800" b="1" u="none" strike="noStrike" dirty="0">
                          <a:effectLst/>
                          <a:latin typeface="Arial" panose="020B0604020202020204" pitchFamily="34" charset="0"/>
                          <a:cs typeface="Arial" panose="020B0604020202020204" pitchFamily="34" charset="0"/>
                        </a:rPr>
                        <a:t>Reads/sample</a:t>
                      </a:r>
                      <a:endParaRPr lang="en-NZ" sz="18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77845623"/>
                  </a:ext>
                </a:extLst>
              </a:tr>
              <a:tr h="203200">
                <a:tc>
                  <a:txBody>
                    <a:bodyPr/>
                    <a:lstStyle/>
                    <a:p>
                      <a:pPr algn="ctr" fontAlgn="b">
                        <a:lnSpc>
                          <a:spcPct val="150000"/>
                        </a:lnSpc>
                      </a:pPr>
                      <a:r>
                        <a:rPr lang="en-NZ" sz="1800" u="none" strike="noStrike">
                          <a:effectLst/>
                          <a:latin typeface="Arial" panose="020B0604020202020204" pitchFamily="34" charset="0"/>
                          <a:cs typeface="Arial" panose="020B0604020202020204" pitchFamily="34" charset="0"/>
                        </a:rPr>
                        <a:t>Transcriptome analysis</a:t>
                      </a:r>
                      <a:endParaRPr lang="en-NZ"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lnSpc>
                          <a:spcPct val="150000"/>
                        </a:lnSpc>
                      </a:pPr>
                      <a:r>
                        <a:rPr lang="en-NZ" sz="1800" u="none" strike="noStrike" dirty="0">
                          <a:effectLst/>
                          <a:latin typeface="Arial" panose="020B0604020202020204" pitchFamily="34" charset="0"/>
                          <a:cs typeface="Arial" panose="020B0604020202020204" pitchFamily="34" charset="0"/>
                        </a:rPr>
                        <a:t>30-60 x 10</a:t>
                      </a:r>
                      <a:r>
                        <a:rPr lang="en-NZ" sz="1800" u="none" strike="noStrike" baseline="30000" dirty="0">
                          <a:effectLst/>
                          <a:latin typeface="Arial" panose="020B0604020202020204" pitchFamily="34" charset="0"/>
                          <a:cs typeface="Arial" panose="020B0604020202020204" pitchFamily="34" charset="0"/>
                        </a:rPr>
                        <a:t>6</a:t>
                      </a:r>
                      <a:r>
                        <a:rPr lang="en-NZ" sz="1800" u="none" strike="noStrike" dirty="0">
                          <a:effectLst/>
                          <a:latin typeface="Arial" panose="020B0604020202020204" pitchFamily="34" charset="0"/>
                          <a:cs typeface="Arial" panose="020B0604020202020204" pitchFamily="34" charset="0"/>
                        </a:rPr>
                        <a:t> </a:t>
                      </a:r>
                      <a:endParaRPr lang="en-NZ"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95851655"/>
                  </a:ext>
                </a:extLst>
              </a:tr>
              <a:tr h="203200">
                <a:tc>
                  <a:txBody>
                    <a:bodyPr/>
                    <a:lstStyle/>
                    <a:p>
                      <a:pPr algn="ctr" fontAlgn="b">
                        <a:lnSpc>
                          <a:spcPct val="150000"/>
                        </a:lnSpc>
                      </a:pPr>
                      <a:r>
                        <a:rPr lang="en-NZ" sz="1800" u="none" strike="noStrike" dirty="0">
                          <a:effectLst/>
                          <a:latin typeface="Arial" panose="020B0604020202020204" pitchFamily="34" charset="0"/>
                          <a:cs typeface="Arial" panose="020B0604020202020204" pitchFamily="34" charset="0"/>
                        </a:rPr>
                        <a:t>Gene expression profiling</a:t>
                      </a:r>
                      <a:endParaRPr lang="en-NZ"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lnSpc>
                          <a:spcPct val="150000"/>
                        </a:lnSpc>
                      </a:pPr>
                      <a:r>
                        <a:rPr lang="en-NZ" sz="1800" u="none" strike="noStrike" dirty="0">
                          <a:effectLst/>
                          <a:latin typeface="Arial" panose="020B0604020202020204" pitchFamily="34" charset="0"/>
                          <a:cs typeface="Arial" panose="020B0604020202020204" pitchFamily="34" charset="0"/>
                        </a:rPr>
                        <a:t>5-25 x 10</a:t>
                      </a:r>
                      <a:r>
                        <a:rPr lang="en-NZ" sz="1800" u="none" strike="noStrike" baseline="30000" dirty="0">
                          <a:effectLst/>
                          <a:latin typeface="Arial" panose="020B0604020202020204" pitchFamily="34" charset="0"/>
                          <a:cs typeface="Arial" panose="020B0604020202020204" pitchFamily="34" charset="0"/>
                        </a:rPr>
                        <a:t>6</a:t>
                      </a:r>
                      <a:r>
                        <a:rPr lang="en-NZ" sz="1800" u="none" strike="noStrike" dirty="0">
                          <a:effectLst/>
                          <a:latin typeface="Arial" panose="020B0604020202020204" pitchFamily="34" charset="0"/>
                          <a:cs typeface="Arial" panose="020B0604020202020204" pitchFamily="34" charset="0"/>
                        </a:rPr>
                        <a:t> </a:t>
                      </a:r>
                      <a:endParaRPr lang="en-NZ"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49855576"/>
                  </a:ext>
                </a:extLst>
              </a:tr>
              <a:tr h="203200">
                <a:tc>
                  <a:txBody>
                    <a:bodyPr/>
                    <a:lstStyle/>
                    <a:p>
                      <a:pPr algn="ctr" fontAlgn="b">
                        <a:lnSpc>
                          <a:spcPct val="150000"/>
                        </a:lnSpc>
                      </a:pPr>
                      <a:r>
                        <a:rPr lang="en-NZ" sz="1800" u="none" strike="noStrike">
                          <a:effectLst/>
                          <a:latin typeface="Arial" panose="020B0604020202020204" pitchFamily="34" charset="0"/>
                          <a:cs typeface="Arial" panose="020B0604020202020204" pitchFamily="34" charset="0"/>
                        </a:rPr>
                        <a:t>De novo transcriptomic profiling</a:t>
                      </a:r>
                      <a:endParaRPr lang="en-NZ"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lnSpc>
                          <a:spcPct val="150000"/>
                        </a:lnSpc>
                      </a:pPr>
                      <a:r>
                        <a:rPr lang="en-NZ" sz="1800" u="none" strike="noStrike" dirty="0">
                          <a:effectLst/>
                          <a:latin typeface="Arial" panose="020B0604020202020204" pitchFamily="34" charset="0"/>
                          <a:cs typeface="Arial" panose="020B0604020202020204" pitchFamily="34" charset="0"/>
                        </a:rPr>
                        <a:t>100-200 x 10</a:t>
                      </a:r>
                      <a:r>
                        <a:rPr lang="en-NZ" sz="1800" u="none" strike="noStrike" baseline="30000" dirty="0">
                          <a:effectLst/>
                          <a:latin typeface="Arial" panose="020B0604020202020204" pitchFamily="34" charset="0"/>
                          <a:cs typeface="Arial" panose="020B0604020202020204" pitchFamily="34" charset="0"/>
                        </a:rPr>
                        <a:t>6</a:t>
                      </a:r>
                      <a:endParaRPr lang="en-NZ" sz="1800" b="0" i="0" u="none" strike="noStrike" baseline="30000"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14033881"/>
                  </a:ext>
                </a:extLst>
              </a:tr>
              <a:tr h="203200">
                <a:tc>
                  <a:txBody>
                    <a:bodyPr/>
                    <a:lstStyle/>
                    <a:p>
                      <a:pPr algn="ctr" fontAlgn="b">
                        <a:lnSpc>
                          <a:spcPct val="150000"/>
                        </a:lnSpc>
                      </a:pPr>
                      <a:r>
                        <a:rPr lang="en-NZ" sz="1800" u="none" strike="noStrike">
                          <a:effectLst/>
                          <a:latin typeface="Arial" panose="020B0604020202020204" pitchFamily="34" charset="0"/>
                          <a:cs typeface="Arial" panose="020B0604020202020204" pitchFamily="34" charset="0"/>
                        </a:rPr>
                        <a:t>Small RNA-Seq</a:t>
                      </a:r>
                      <a:endParaRPr lang="en-NZ" sz="18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ctr" fontAlgn="b">
                        <a:lnSpc>
                          <a:spcPct val="150000"/>
                        </a:lnSpc>
                      </a:pPr>
                      <a:r>
                        <a:rPr lang="en-NZ" sz="1800" u="none" strike="noStrike" dirty="0">
                          <a:effectLst/>
                          <a:latin typeface="Arial" panose="020B0604020202020204" pitchFamily="34" charset="0"/>
                          <a:cs typeface="Arial" panose="020B0604020202020204" pitchFamily="34" charset="0"/>
                        </a:rPr>
                        <a:t>1-5 x 10</a:t>
                      </a:r>
                      <a:r>
                        <a:rPr lang="en-NZ" sz="1800" u="none" strike="noStrike" baseline="30000" dirty="0">
                          <a:effectLst/>
                          <a:latin typeface="Arial" panose="020B0604020202020204" pitchFamily="34" charset="0"/>
                          <a:cs typeface="Arial" panose="020B0604020202020204" pitchFamily="34" charset="0"/>
                        </a:rPr>
                        <a:t>6</a:t>
                      </a:r>
                      <a:endParaRPr lang="en-NZ" sz="1800" b="0" i="0" u="none" strike="noStrike" baseline="30000"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699386479"/>
                  </a:ext>
                </a:extLst>
              </a:tr>
            </a:tbl>
          </a:graphicData>
        </a:graphic>
      </p:graphicFrame>
    </p:spTree>
    <p:extLst>
      <p:ext uri="{BB962C8B-B14F-4D97-AF65-F5344CB8AC3E}">
        <p14:creationId xmlns:p14="http://schemas.microsoft.com/office/powerpoint/2010/main" val="197881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BFBD-EC30-844F-A50C-7658C1A32C61}"/>
              </a:ext>
            </a:extLst>
          </p:cNvPr>
          <p:cNvSpPr>
            <a:spLocks noGrp="1"/>
          </p:cNvSpPr>
          <p:nvPr>
            <p:ph type="title"/>
          </p:nvPr>
        </p:nvSpPr>
        <p:spPr>
          <a:xfrm>
            <a:off x="567516" y="286353"/>
            <a:ext cx="10515600" cy="1325563"/>
          </a:xfrm>
        </p:spPr>
        <p:txBody>
          <a:bodyPr>
            <a:normAutofit/>
          </a:bodyPr>
          <a:lstStyle/>
          <a:p>
            <a:r>
              <a:rPr lang="en-US" sz="4000" dirty="0">
                <a:latin typeface="Arial" panose="020B0604020202020204" pitchFamily="34" charset="0"/>
                <a:cs typeface="Arial" panose="020B0604020202020204" pitchFamily="34" charset="0"/>
              </a:rPr>
              <a:t>Break: 5 min</a:t>
            </a:r>
          </a:p>
        </p:txBody>
      </p:sp>
      <p:sp>
        <p:nvSpPr>
          <p:cNvPr id="4" name="Footer Placeholder 3">
            <a:extLst>
              <a:ext uri="{FF2B5EF4-FFF2-40B4-BE49-F238E27FC236}">
                <a16:creationId xmlns:a16="http://schemas.microsoft.com/office/drawing/2014/main" id="{2B47A73C-F96F-1148-9D37-BAE5768CF057}"/>
              </a:ext>
            </a:extLst>
          </p:cNvPr>
          <p:cNvSpPr>
            <a:spLocks noGrp="1"/>
          </p:cNvSpPr>
          <p:nvPr>
            <p:ph type="ftr" sz="quarter" idx="11"/>
          </p:nvPr>
        </p:nvSpPr>
        <p:spPr>
          <a:xfrm>
            <a:off x="-1045464" y="6492875"/>
            <a:ext cx="4114800" cy="365125"/>
          </a:xfrm>
        </p:spPr>
        <p:txBody>
          <a:bodyPr/>
          <a:lstStyle/>
          <a:p>
            <a:r>
              <a:rPr lang="en-US"/>
              <a:t>CMM 262 Winter 2022</a:t>
            </a:r>
          </a:p>
        </p:txBody>
      </p:sp>
      <p:pic>
        <p:nvPicPr>
          <p:cNvPr id="4098" name="Picture 2">
            <a:extLst>
              <a:ext uri="{FF2B5EF4-FFF2-40B4-BE49-F238E27FC236}">
                <a16:creationId xmlns:a16="http://schemas.microsoft.com/office/drawing/2014/main" id="{28B487D1-3978-7E4C-96CC-8125C7590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16" y="1818704"/>
            <a:ext cx="11313587" cy="3668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863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7A6972-33AC-0747-B959-D59FAFD12E30}"/>
              </a:ext>
            </a:extLst>
          </p:cNvPr>
          <p:cNvSpPr>
            <a:spLocks noGrp="1"/>
          </p:cNvSpPr>
          <p:nvPr>
            <p:ph type="ftr" sz="quarter" idx="11"/>
          </p:nvPr>
        </p:nvSpPr>
        <p:spPr>
          <a:xfrm>
            <a:off x="0" y="6492875"/>
            <a:ext cx="4114800" cy="365125"/>
          </a:xfrm>
        </p:spPr>
        <p:txBody>
          <a:bodyPr/>
          <a:lstStyle/>
          <a:p>
            <a:pPr algn="l"/>
            <a:r>
              <a:rPr lang="en-US" dirty="0"/>
              <a:t>CMM 262 Winter 2022</a:t>
            </a:r>
          </a:p>
        </p:txBody>
      </p:sp>
      <p:sp>
        <p:nvSpPr>
          <p:cNvPr id="5" name="Title 1">
            <a:extLst>
              <a:ext uri="{FF2B5EF4-FFF2-40B4-BE49-F238E27FC236}">
                <a16:creationId xmlns:a16="http://schemas.microsoft.com/office/drawing/2014/main" id="{6AA3E993-D0B9-F446-8639-11E213B0E465}"/>
              </a:ext>
            </a:extLst>
          </p:cNvPr>
          <p:cNvSpPr>
            <a:spLocks noGrp="1"/>
          </p:cNvSpPr>
          <p:nvPr>
            <p:ph type="title"/>
          </p:nvPr>
        </p:nvSpPr>
        <p:spPr>
          <a:xfrm>
            <a:off x="2909454" y="2766218"/>
            <a:ext cx="6633556" cy="1325563"/>
          </a:xfrm>
          <a:solidFill>
            <a:schemeClr val="bg1">
              <a:lumMod val="85000"/>
            </a:schemeClr>
          </a:solidFill>
        </p:spPr>
        <p:txBody>
          <a:bodyPr/>
          <a:lstStyle/>
          <a:p>
            <a:pPr algn="ctr"/>
            <a:r>
              <a:rPr lang="en-US" dirty="0">
                <a:latin typeface="Arial" panose="020B0604020202020204" pitchFamily="34" charset="0"/>
                <a:cs typeface="Arial" panose="020B0604020202020204" pitchFamily="34" charset="0"/>
              </a:rPr>
              <a:t>Part 2: Data Analysis</a:t>
            </a:r>
          </a:p>
        </p:txBody>
      </p:sp>
    </p:spTree>
    <p:extLst>
      <p:ext uri="{BB962C8B-B14F-4D97-AF65-F5344CB8AC3E}">
        <p14:creationId xmlns:p14="http://schemas.microsoft.com/office/powerpoint/2010/main" val="3532396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188F-C438-9648-882D-B07DE304ACE1}"/>
              </a:ext>
            </a:extLst>
          </p:cNvPr>
          <p:cNvSpPr>
            <a:spLocks noGrp="1"/>
          </p:cNvSpPr>
          <p:nvPr>
            <p:ph type="title"/>
          </p:nvPr>
        </p:nvSpPr>
        <p:spPr>
          <a:xfrm>
            <a:off x="838200" y="365126"/>
            <a:ext cx="10515600" cy="983856"/>
          </a:xfrm>
        </p:spPr>
        <p:txBody>
          <a:bodyPr>
            <a:normAutofit/>
          </a:bodyPr>
          <a:lstStyle/>
          <a:p>
            <a:r>
              <a:rPr lang="en-US" sz="3600" dirty="0">
                <a:latin typeface="Arial" panose="020B0604020202020204" pitchFamily="34" charset="0"/>
                <a:cs typeface="Arial" panose="020B0604020202020204" pitchFamily="34" charset="0"/>
              </a:rPr>
              <a:t>RNA-Seq: Workflow Overview Part 2</a:t>
            </a:r>
          </a:p>
        </p:txBody>
      </p:sp>
      <p:sp>
        <p:nvSpPr>
          <p:cNvPr id="12" name="TextBox 11">
            <a:extLst>
              <a:ext uri="{FF2B5EF4-FFF2-40B4-BE49-F238E27FC236}">
                <a16:creationId xmlns:a16="http://schemas.microsoft.com/office/drawing/2014/main" id="{150F724D-D1B7-2245-9E7D-EF49B0E779A6}"/>
              </a:ext>
            </a:extLst>
          </p:cNvPr>
          <p:cNvSpPr txBox="1"/>
          <p:nvPr/>
        </p:nvSpPr>
        <p:spPr>
          <a:xfrm>
            <a:off x="4586370" y="1414579"/>
            <a:ext cx="2225910" cy="400110"/>
          </a:xfrm>
          <a:prstGeom prst="rect">
            <a:avLst/>
          </a:prstGeom>
          <a:solidFill>
            <a:schemeClr val="bg2"/>
          </a:solid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2. Data analysis</a:t>
            </a:r>
          </a:p>
        </p:txBody>
      </p:sp>
      <p:sp>
        <p:nvSpPr>
          <p:cNvPr id="14" name="TextBox 13">
            <a:extLst>
              <a:ext uri="{FF2B5EF4-FFF2-40B4-BE49-F238E27FC236}">
                <a16:creationId xmlns:a16="http://schemas.microsoft.com/office/drawing/2014/main" id="{53BEAE2E-7598-1E46-9256-9C23FF7E1250}"/>
              </a:ext>
            </a:extLst>
          </p:cNvPr>
          <p:cNvSpPr txBox="1"/>
          <p:nvPr/>
        </p:nvSpPr>
        <p:spPr>
          <a:xfrm>
            <a:off x="2457015" y="2525155"/>
            <a:ext cx="1859280" cy="400110"/>
          </a:xfrm>
          <a:prstGeom prst="rect">
            <a:avLst/>
          </a:prstGeom>
          <a:solidFill>
            <a:schemeClr val="bg2"/>
          </a:solid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Read counts</a:t>
            </a:r>
          </a:p>
        </p:txBody>
      </p:sp>
      <p:sp>
        <p:nvSpPr>
          <p:cNvPr id="15" name="TextBox 14">
            <a:extLst>
              <a:ext uri="{FF2B5EF4-FFF2-40B4-BE49-F238E27FC236}">
                <a16:creationId xmlns:a16="http://schemas.microsoft.com/office/drawing/2014/main" id="{2C3B14D0-5FF4-0F49-B5A1-DCD55C7BB78F}"/>
              </a:ext>
            </a:extLst>
          </p:cNvPr>
          <p:cNvSpPr txBox="1"/>
          <p:nvPr/>
        </p:nvSpPr>
        <p:spPr>
          <a:xfrm>
            <a:off x="4590325" y="2525155"/>
            <a:ext cx="1859280" cy="400110"/>
          </a:xfrm>
          <a:prstGeom prst="rect">
            <a:avLst/>
          </a:prstGeom>
          <a:solidFill>
            <a:schemeClr val="bg2"/>
          </a:solid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QC</a:t>
            </a:r>
          </a:p>
        </p:txBody>
      </p:sp>
      <p:sp>
        <p:nvSpPr>
          <p:cNvPr id="16" name="TextBox 15">
            <a:extLst>
              <a:ext uri="{FF2B5EF4-FFF2-40B4-BE49-F238E27FC236}">
                <a16:creationId xmlns:a16="http://schemas.microsoft.com/office/drawing/2014/main" id="{7FE2D10C-F915-B44E-82FA-4A981C05B24D}"/>
              </a:ext>
            </a:extLst>
          </p:cNvPr>
          <p:cNvSpPr txBox="1"/>
          <p:nvPr/>
        </p:nvSpPr>
        <p:spPr>
          <a:xfrm>
            <a:off x="6731255" y="2199111"/>
            <a:ext cx="3185160" cy="1323439"/>
          </a:xfrm>
          <a:prstGeom prst="rect">
            <a:avLst/>
          </a:prstGeom>
          <a:solidFill>
            <a:schemeClr val="bg2"/>
          </a:solidFill>
          <a:ln>
            <a:noFill/>
          </a:ln>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Filtering</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Normalization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Statistical Analysis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Data Mining</a:t>
            </a:r>
          </a:p>
        </p:txBody>
      </p:sp>
      <p:sp>
        <p:nvSpPr>
          <p:cNvPr id="17" name="TextBox 16">
            <a:extLst>
              <a:ext uri="{FF2B5EF4-FFF2-40B4-BE49-F238E27FC236}">
                <a16:creationId xmlns:a16="http://schemas.microsoft.com/office/drawing/2014/main" id="{BC6FC8D2-0166-4F45-9CE7-1737350858CE}"/>
              </a:ext>
            </a:extLst>
          </p:cNvPr>
          <p:cNvSpPr txBox="1"/>
          <p:nvPr/>
        </p:nvSpPr>
        <p:spPr>
          <a:xfrm>
            <a:off x="10195560" y="2393354"/>
            <a:ext cx="1859280" cy="707886"/>
          </a:xfrm>
          <a:prstGeom prst="rect">
            <a:avLst/>
          </a:prstGeom>
          <a:solidFill>
            <a:schemeClr val="bg2"/>
          </a:solid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Biological interpretation</a:t>
            </a:r>
          </a:p>
        </p:txBody>
      </p:sp>
      <p:sp>
        <p:nvSpPr>
          <p:cNvPr id="18" name="TextBox 17">
            <a:extLst>
              <a:ext uri="{FF2B5EF4-FFF2-40B4-BE49-F238E27FC236}">
                <a16:creationId xmlns:a16="http://schemas.microsoft.com/office/drawing/2014/main" id="{44B95EFC-9695-1A41-9B42-4A6D7649502F}"/>
              </a:ext>
            </a:extLst>
          </p:cNvPr>
          <p:cNvSpPr txBox="1"/>
          <p:nvPr/>
        </p:nvSpPr>
        <p:spPr>
          <a:xfrm>
            <a:off x="327660" y="2371267"/>
            <a:ext cx="1859280" cy="707886"/>
          </a:xfrm>
          <a:prstGeom prst="rect">
            <a:avLst/>
          </a:prstGeom>
          <a:solidFill>
            <a:schemeClr val="bg2"/>
          </a:solidFill>
          <a:ln>
            <a:noFill/>
          </a:ln>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Trimming</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Alignment</a:t>
            </a:r>
          </a:p>
        </p:txBody>
      </p:sp>
      <p:cxnSp>
        <p:nvCxnSpPr>
          <p:cNvPr id="22" name="Straight Arrow Connector 21">
            <a:extLst>
              <a:ext uri="{FF2B5EF4-FFF2-40B4-BE49-F238E27FC236}">
                <a16:creationId xmlns:a16="http://schemas.microsoft.com/office/drawing/2014/main" id="{AF5C9653-8BCA-5D44-B117-E6F9DE71A9AB}"/>
              </a:ext>
            </a:extLst>
          </p:cNvPr>
          <p:cNvCxnSpPr>
            <a:cxnSpLocks/>
            <a:endCxn id="14" idx="1"/>
          </p:cNvCxnSpPr>
          <p:nvPr/>
        </p:nvCxnSpPr>
        <p:spPr>
          <a:xfrm>
            <a:off x="2175365" y="2723758"/>
            <a:ext cx="281650" cy="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57DD9A-9257-1346-B34E-9785D8800475}"/>
              </a:ext>
            </a:extLst>
          </p:cNvPr>
          <p:cNvCxnSpPr>
            <a:cxnSpLocks/>
          </p:cNvCxnSpPr>
          <p:nvPr/>
        </p:nvCxnSpPr>
        <p:spPr>
          <a:xfrm>
            <a:off x="4304720" y="2722306"/>
            <a:ext cx="281650" cy="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9366353-6113-0340-BD69-9F099D13A62F}"/>
              </a:ext>
            </a:extLst>
          </p:cNvPr>
          <p:cNvCxnSpPr>
            <a:cxnSpLocks/>
          </p:cNvCxnSpPr>
          <p:nvPr/>
        </p:nvCxnSpPr>
        <p:spPr>
          <a:xfrm>
            <a:off x="6448445" y="2715042"/>
            <a:ext cx="281650" cy="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3B9-E417-8241-B21B-B25CCCEE8346}"/>
              </a:ext>
            </a:extLst>
          </p:cNvPr>
          <p:cNvCxnSpPr>
            <a:cxnSpLocks/>
          </p:cNvCxnSpPr>
          <p:nvPr/>
        </p:nvCxnSpPr>
        <p:spPr>
          <a:xfrm>
            <a:off x="9919022" y="2770447"/>
            <a:ext cx="281650" cy="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849017CF-EFB6-FB47-9615-F148B111547B}"/>
              </a:ext>
            </a:extLst>
          </p:cNvPr>
          <p:cNvSpPr>
            <a:spLocks noGrp="1"/>
          </p:cNvSpPr>
          <p:nvPr>
            <p:ph type="ftr" sz="quarter" idx="11"/>
          </p:nvPr>
        </p:nvSpPr>
        <p:spPr>
          <a:xfrm>
            <a:off x="-1253490" y="6492874"/>
            <a:ext cx="4114800" cy="365125"/>
          </a:xfrm>
        </p:spPr>
        <p:txBody>
          <a:bodyPr/>
          <a:lstStyle/>
          <a:p>
            <a:r>
              <a:rPr lang="en-US"/>
              <a:t>CMM 262 Winter 2022</a:t>
            </a:r>
          </a:p>
        </p:txBody>
      </p:sp>
      <p:sp>
        <p:nvSpPr>
          <p:cNvPr id="27" name="Google Shape;196;p22">
            <a:extLst>
              <a:ext uri="{FF2B5EF4-FFF2-40B4-BE49-F238E27FC236}">
                <a16:creationId xmlns:a16="http://schemas.microsoft.com/office/drawing/2014/main" id="{4FB5963D-26ED-E842-984C-4869D982E312}"/>
              </a:ext>
            </a:extLst>
          </p:cNvPr>
          <p:cNvSpPr txBox="1">
            <a:spLocks/>
          </p:cNvSpPr>
          <p:nvPr/>
        </p:nvSpPr>
        <p:spPr>
          <a:xfrm>
            <a:off x="4390301" y="3181891"/>
            <a:ext cx="2638616" cy="128491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NZ" sz="2000" dirty="0" err="1">
                <a:solidFill>
                  <a:srgbClr val="000000"/>
                </a:solidFill>
                <a:latin typeface="Arial" panose="020B0604020202020204" pitchFamily="34" charset="0"/>
                <a:ea typeface="Raleway"/>
                <a:cs typeface="Arial" panose="020B0604020202020204" pitchFamily="34" charset="0"/>
                <a:sym typeface="Raleway"/>
              </a:rPr>
              <a:t>FastQC</a:t>
            </a:r>
            <a:r>
              <a:rPr lang="en-NZ" sz="2000" dirty="0">
                <a:solidFill>
                  <a:srgbClr val="000000"/>
                </a:solidFill>
                <a:latin typeface="Arial" panose="020B0604020202020204" pitchFamily="34" charset="0"/>
                <a:ea typeface="Raleway"/>
                <a:cs typeface="Arial" panose="020B0604020202020204" pitchFamily="34" charset="0"/>
                <a:sym typeface="Raleway"/>
              </a:rPr>
              <a:t>, </a:t>
            </a:r>
            <a:r>
              <a:rPr lang="en-NZ" sz="2000" dirty="0" err="1">
                <a:solidFill>
                  <a:srgbClr val="000000"/>
                </a:solidFill>
                <a:latin typeface="Arial" panose="020B0604020202020204" pitchFamily="34" charset="0"/>
                <a:ea typeface="Raleway"/>
                <a:cs typeface="Arial" panose="020B0604020202020204" pitchFamily="34" charset="0"/>
                <a:sym typeface="Raleway"/>
              </a:rPr>
              <a:t>MultiQC</a:t>
            </a:r>
            <a:endParaRPr lang="en-NZ" sz="2000" dirty="0">
              <a:solidFill>
                <a:srgbClr val="000000"/>
              </a:solidFill>
              <a:latin typeface="Arial" panose="020B0604020202020204" pitchFamily="34" charset="0"/>
              <a:ea typeface="Raleway"/>
              <a:cs typeface="Arial" panose="020B0604020202020204" pitchFamily="34" charset="0"/>
              <a:sym typeface="Raleway"/>
            </a:endParaRPr>
          </a:p>
          <a:p>
            <a:pPr>
              <a:lnSpc>
                <a:spcPct val="100000"/>
              </a:lnSpc>
            </a:pPr>
            <a:r>
              <a:rPr lang="en-NZ" sz="2000" dirty="0" err="1">
                <a:solidFill>
                  <a:srgbClr val="000000"/>
                </a:solidFill>
                <a:latin typeface="Arial" panose="020B0604020202020204" pitchFamily="34" charset="0"/>
                <a:ea typeface="Raleway"/>
                <a:cs typeface="Arial" panose="020B0604020202020204" pitchFamily="34" charset="0"/>
                <a:sym typeface="Raleway"/>
              </a:rPr>
              <a:t>Samtools</a:t>
            </a:r>
            <a:endParaRPr lang="en-NZ" sz="2000" dirty="0">
              <a:solidFill>
                <a:srgbClr val="000000"/>
              </a:solidFill>
              <a:latin typeface="Arial" panose="020B0604020202020204" pitchFamily="34" charset="0"/>
              <a:ea typeface="Raleway"/>
              <a:cs typeface="Arial" panose="020B0604020202020204" pitchFamily="34" charset="0"/>
              <a:sym typeface="Raleway"/>
            </a:endParaRPr>
          </a:p>
        </p:txBody>
      </p:sp>
      <p:sp>
        <p:nvSpPr>
          <p:cNvPr id="28" name="Google Shape;196;p22">
            <a:extLst>
              <a:ext uri="{FF2B5EF4-FFF2-40B4-BE49-F238E27FC236}">
                <a16:creationId xmlns:a16="http://schemas.microsoft.com/office/drawing/2014/main" id="{085ABCC7-1BA6-1349-AF30-B6BB9897EEDE}"/>
              </a:ext>
            </a:extLst>
          </p:cNvPr>
          <p:cNvSpPr txBox="1">
            <a:spLocks/>
          </p:cNvSpPr>
          <p:nvPr/>
        </p:nvSpPr>
        <p:spPr>
          <a:xfrm>
            <a:off x="315884" y="3255926"/>
            <a:ext cx="2113410" cy="1975644"/>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NZ" sz="2000" dirty="0" err="1">
                <a:solidFill>
                  <a:srgbClr val="000000"/>
                </a:solidFill>
                <a:latin typeface="Arial" panose="020B0604020202020204" pitchFamily="34" charset="0"/>
                <a:ea typeface="Raleway"/>
                <a:cs typeface="Arial" panose="020B0604020202020204" pitchFamily="34" charset="0"/>
                <a:sym typeface="Raleway"/>
              </a:rPr>
              <a:t>Trimmomatic</a:t>
            </a:r>
            <a:endParaRPr lang="en-NZ" sz="2000" dirty="0">
              <a:solidFill>
                <a:srgbClr val="000000"/>
              </a:solidFill>
              <a:latin typeface="Arial" panose="020B0604020202020204" pitchFamily="34" charset="0"/>
              <a:ea typeface="Raleway"/>
              <a:cs typeface="Arial" panose="020B0604020202020204" pitchFamily="34" charset="0"/>
              <a:sym typeface="Raleway"/>
            </a:endParaRPr>
          </a:p>
          <a:p>
            <a:pPr>
              <a:lnSpc>
                <a:spcPct val="100000"/>
              </a:lnSpc>
            </a:pPr>
            <a:r>
              <a:rPr lang="en-NZ" sz="2000" dirty="0" err="1">
                <a:solidFill>
                  <a:srgbClr val="000000"/>
                </a:solidFill>
                <a:latin typeface="Arial" panose="020B0604020202020204" pitchFamily="34" charset="0"/>
                <a:ea typeface="Raleway"/>
                <a:cs typeface="Arial" panose="020B0604020202020204" pitchFamily="34" charset="0"/>
                <a:sym typeface="Raleway"/>
              </a:rPr>
              <a:t>cutAdapt</a:t>
            </a:r>
            <a:endParaRPr lang="en-NZ" sz="2000" dirty="0">
              <a:latin typeface="Arial" panose="020B0604020202020204" pitchFamily="34" charset="0"/>
              <a:ea typeface="Raleway"/>
              <a:cs typeface="Arial" panose="020B0604020202020204" pitchFamily="34" charset="0"/>
              <a:sym typeface="Raleway"/>
            </a:endParaRPr>
          </a:p>
          <a:p>
            <a:pPr>
              <a:lnSpc>
                <a:spcPct val="100000"/>
              </a:lnSpc>
            </a:pPr>
            <a:r>
              <a:rPr lang="en-NZ" sz="2000" dirty="0">
                <a:solidFill>
                  <a:srgbClr val="000000"/>
                </a:solidFill>
                <a:latin typeface="Arial" panose="020B0604020202020204" pitchFamily="34" charset="0"/>
                <a:ea typeface="Raleway"/>
                <a:cs typeface="Arial" panose="020B0604020202020204" pitchFamily="34" charset="0"/>
                <a:sym typeface="Raleway"/>
              </a:rPr>
              <a:t>STAR</a:t>
            </a:r>
            <a:endParaRPr lang="en-NZ" sz="2000" dirty="0">
              <a:latin typeface="Arial" panose="020B0604020202020204" pitchFamily="34" charset="0"/>
              <a:ea typeface="Raleway"/>
              <a:cs typeface="Arial" panose="020B0604020202020204" pitchFamily="34" charset="0"/>
              <a:sym typeface="Raleway"/>
            </a:endParaRPr>
          </a:p>
        </p:txBody>
      </p:sp>
      <p:sp>
        <p:nvSpPr>
          <p:cNvPr id="29" name="Google Shape;196;p22">
            <a:extLst>
              <a:ext uri="{FF2B5EF4-FFF2-40B4-BE49-F238E27FC236}">
                <a16:creationId xmlns:a16="http://schemas.microsoft.com/office/drawing/2014/main" id="{4398183C-ED4A-A949-B1C7-18919E2CC781}"/>
              </a:ext>
            </a:extLst>
          </p:cNvPr>
          <p:cNvSpPr txBox="1">
            <a:spLocks/>
          </p:cNvSpPr>
          <p:nvPr/>
        </p:nvSpPr>
        <p:spPr>
          <a:xfrm>
            <a:off x="2276891" y="3251345"/>
            <a:ext cx="2113410" cy="1975644"/>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NZ" sz="2000" dirty="0" err="1">
                <a:latin typeface="Arial" panose="020B0604020202020204" pitchFamily="34" charset="0"/>
                <a:ea typeface="Raleway"/>
                <a:cs typeface="Arial" panose="020B0604020202020204" pitchFamily="34" charset="0"/>
                <a:sym typeface="Raleway"/>
              </a:rPr>
              <a:t>featureCounts</a:t>
            </a:r>
            <a:r>
              <a:rPr lang="en-NZ" sz="2000" dirty="0">
                <a:latin typeface="Arial" panose="020B0604020202020204" pitchFamily="34" charset="0"/>
                <a:ea typeface="Raleway"/>
                <a:cs typeface="Arial" panose="020B0604020202020204" pitchFamily="34" charset="0"/>
                <a:sym typeface="Raleway"/>
              </a:rPr>
              <a:t> (subread)</a:t>
            </a:r>
          </a:p>
        </p:txBody>
      </p:sp>
    </p:spTree>
    <p:extLst>
      <p:ext uri="{BB962C8B-B14F-4D97-AF65-F5344CB8AC3E}">
        <p14:creationId xmlns:p14="http://schemas.microsoft.com/office/powerpoint/2010/main" val="356362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7"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US" dirty="0">
                <a:latin typeface="Arial" panose="020B0604020202020204" pitchFamily="34" charset="0"/>
                <a:ea typeface="Raleway"/>
                <a:cs typeface="Arial" panose="020B0604020202020204" pitchFamily="34" charset="0"/>
                <a:sym typeface="Raleway"/>
              </a:rPr>
              <a:t>File types</a:t>
            </a:r>
            <a:endParaRPr dirty="0">
              <a:latin typeface="Arial" panose="020B0604020202020204" pitchFamily="34" charset="0"/>
              <a:ea typeface="Raleway"/>
              <a:cs typeface="Arial" panose="020B0604020202020204" pitchFamily="34" charset="0"/>
              <a:sym typeface="Raleway"/>
            </a:endParaRPr>
          </a:p>
        </p:txBody>
      </p:sp>
      <p:grpSp>
        <p:nvGrpSpPr>
          <p:cNvPr id="158" name="Google Shape;158;p21"/>
          <p:cNvGrpSpPr/>
          <p:nvPr/>
        </p:nvGrpSpPr>
        <p:grpSpPr>
          <a:xfrm>
            <a:off x="1934700" y="3853200"/>
            <a:ext cx="2428333" cy="600000"/>
            <a:chOff x="1451025" y="2889900"/>
            <a:chExt cx="1821250" cy="450000"/>
          </a:xfrm>
        </p:grpSpPr>
        <p:sp>
          <p:nvSpPr>
            <p:cNvPr id="159" name="Google Shape;159;p21"/>
            <p:cNvSpPr/>
            <p:nvPr/>
          </p:nvSpPr>
          <p:spPr>
            <a:xfrm>
              <a:off x="2069575" y="2889900"/>
              <a:ext cx="1202700" cy="450000"/>
            </a:xfrm>
            <a:prstGeom prst="roundRect">
              <a:avLst>
                <a:gd name="adj" fmla="val 16667"/>
              </a:avLst>
            </a:prstGeom>
            <a:solidFill>
              <a:srgbClr val="6D9EEB"/>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Trimmed reads</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160" name="Google Shape;160;p21"/>
            <p:cNvCxnSpPr>
              <a:stCxn id="161" idx="3"/>
              <a:endCxn id="159" idx="1"/>
            </p:cNvCxnSpPr>
            <p:nvPr/>
          </p:nvCxnSpPr>
          <p:spPr>
            <a:xfrm>
              <a:off x="1451025" y="3114896"/>
              <a:ext cx="618600" cy="0"/>
            </a:xfrm>
            <a:prstGeom prst="straightConnector1">
              <a:avLst/>
            </a:prstGeom>
            <a:noFill/>
            <a:ln w="9525" cap="flat" cmpd="sng">
              <a:solidFill>
                <a:schemeClr val="dk2"/>
              </a:solidFill>
              <a:prstDash val="solid"/>
              <a:round/>
              <a:headEnd type="none" w="med" len="med"/>
              <a:tailEnd type="triangle" w="med" len="med"/>
            </a:ln>
          </p:spPr>
        </p:cxnSp>
        <p:sp>
          <p:nvSpPr>
            <p:cNvPr id="162" name="Google Shape;162;p21"/>
            <p:cNvSpPr/>
            <p:nvPr/>
          </p:nvSpPr>
          <p:spPr>
            <a:xfrm>
              <a:off x="1473650" y="289830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grpSp>
        <p:nvGrpSpPr>
          <p:cNvPr id="163" name="Google Shape;163;p21"/>
          <p:cNvGrpSpPr/>
          <p:nvPr/>
        </p:nvGrpSpPr>
        <p:grpSpPr>
          <a:xfrm>
            <a:off x="8981289" y="3864395"/>
            <a:ext cx="2309145" cy="600000"/>
            <a:chOff x="6735966" y="2898296"/>
            <a:chExt cx="1731859" cy="450000"/>
          </a:xfrm>
        </p:grpSpPr>
        <p:cxnSp>
          <p:nvCxnSpPr>
            <p:cNvPr id="164" name="Google Shape;164;p21"/>
            <p:cNvCxnSpPr>
              <a:stCxn id="165" idx="3"/>
              <a:endCxn id="166" idx="1"/>
            </p:cNvCxnSpPr>
            <p:nvPr/>
          </p:nvCxnSpPr>
          <p:spPr>
            <a:xfrm>
              <a:off x="6735966" y="3114896"/>
              <a:ext cx="618600" cy="8400"/>
            </a:xfrm>
            <a:prstGeom prst="straightConnector1">
              <a:avLst/>
            </a:prstGeom>
            <a:noFill/>
            <a:ln w="9525" cap="flat" cmpd="sng">
              <a:solidFill>
                <a:schemeClr val="dk2"/>
              </a:solidFill>
              <a:prstDash val="solid"/>
              <a:round/>
              <a:headEnd type="none" w="med" len="med"/>
              <a:tailEnd type="triangle" w="med" len="med"/>
            </a:ln>
          </p:spPr>
        </p:cxnSp>
        <p:sp>
          <p:nvSpPr>
            <p:cNvPr id="166" name="Google Shape;166;p21"/>
            <p:cNvSpPr/>
            <p:nvPr/>
          </p:nvSpPr>
          <p:spPr>
            <a:xfrm>
              <a:off x="7354525" y="2898296"/>
              <a:ext cx="1113300" cy="450000"/>
            </a:xfrm>
            <a:prstGeom prst="roundRect">
              <a:avLst>
                <a:gd name="adj" fmla="val 16667"/>
              </a:avLst>
            </a:prstGeom>
            <a:solidFill>
              <a:srgbClr val="1C4587"/>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Functional analysis</a:t>
              </a:r>
              <a:endParaRPr sz="1467">
                <a:solidFill>
                  <a:srgbClr val="FFFFFF"/>
                </a:solidFill>
                <a:latin typeface="Arial" panose="020B0604020202020204" pitchFamily="34" charset="0"/>
                <a:ea typeface="Lato"/>
                <a:cs typeface="Arial" panose="020B0604020202020204" pitchFamily="34" charset="0"/>
                <a:sym typeface="Lato"/>
              </a:endParaRPr>
            </a:p>
          </p:txBody>
        </p:sp>
        <p:sp>
          <p:nvSpPr>
            <p:cNvPr id="167" name="Google Shape;167;p21"/>
            <p:cNvSpPr/>
            <p:nvPr/>
          </p:nvSpPr>
          <p:spPr>
            <a:xfrm>
              <a:off x="6773612" y="2898312"/>
              <a:ext cx="54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table</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grpSp>
        <p:nvGrpSpPr>
          <p:cNvPr id="168" name="Google Shape;168;p21"/>
          <p:cNvGrpSpPr/>
          <p:nvPr/>
        </p:nvGrpSpPr>
        <p:grpSpPr>
          <a:xfrm>
            <a:off x="3561234" y="4453200"/>
            <a:ext cx="6987117" cy="890867"/>
            <a:chOff x="2670925" y="3339900"/>
            <a:chExt cx="5240338" cy="668150"/>
          </a:xfrm>
        </p:grpSpPr>
        <p:sp>
          <p:nvSpPr>
            <p:cNvPr id="169" name="Google Shape;169;p21"/>
            <p:cNvSpPr/>
            <p:nvPr/>
          </p:nvSpPr>
          <p:spPr>
            <a:xfrm>
              <a:off x="4221263" y="3657650"/>
              <a:ext cx="2319000" cy="350400"/>
            </a:xfrm>
            <a:prstGeom prst="roundRect">
              <a:avLst>
                <a:gd name="adj" fmla="val 16667"/>
              </a:avLst>
            </a:prstGeom>
            <a:solidFill>
              <a:srgbClr val="93C47D"/>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Alignment free quantification</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170" name="Google Shape;170;p21"/>
            <p:cNvCxnSpPr>
              <a:stCxn id="159" idx="2"/>
              <a:endCxn id="169" idx="1"/>
            </p:cNvCxnSpPr>
            <p:nvPr/>
          </p:nvCxnSpPr>
          <p:spPr>
            <a:xfrm rot="-5400000" flipH="1">
              <a:off x="3199675" y="2811150"/>
              <a:ext cx="492900" cy="1550400"/>
            </a:xfrm>
            <a:prstGeom prst="bentConnector2">
              <a:avLst/>
            </a:prstGeom>
            <a:noFill/>
            <a:ln w="9525" cap="flat" cmpd="sng">
              <a:solidFill>
                <a:schemeClr val="dk2"/>
              </a:solidFill>
              <a:prstDash val="solid"/>
              <a:round/>
              <a:headEnd type="none" w="med" len="med"/>
              <a:tailEnd type="triangle" w="med" len="med"/>
            </a:ln>
          </p:spPr>
        </p:cxnSp>
        <p:cxnSp>
          <p:nvCxnSpPr>
            <p:cNvPr id="171" name="Google Shape;171;p21"/>
            <p:cNvCxnSpPr>
              <a:stCxn id="169" idx="3"/>
              <a:endCxn id="166" idx="2"/>
            </p:cNvCxnSpPr>
            <p:nvPr/>
          </p:nvCxnSpPr>
          <p:spPr>
            <a:xfrm rot="10800000" flipH="1">
              <a:off x="6540263" y="3348350"/>
              <a:ext cx="1371000" cy="484500"/>
            </a:xfrm>
            <a:prstGeom prst="bentConnector2">
              <a:avLst/>
            </a:prstGeom>
            <a:noFill/>
            <a:ln w="9525" cap="flat" cmpd="sng">
              <a:solidFill>
                <a:schemeClr val="dk2"/>
              </a:solidFill>
              <a:prstDash val="solid"/>
              <a:round/>
              <a:headEnd type="none" w="med" len="med"/>
              <a:tailEnd type="triangle" w="med" len="med"/>
            </a:ln>
          </p:spPr>
        </p:cxnSp>
        <p:sp>
          <p:nvSpPr>
            <p:cNvPr id="172" name="Google Shape;172;p21"/>
            <p:cNvSpPr/>
            <p:nvPr/>
          </p:nvSpPr>
          <p:spPr>
            <a:xfrm>
              <a:off x="3196825" y="361625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latin typeface="Arial" panose="020B0604020202020204" pitchFamily="34" charset="0"/>
                <a:ea typeface="Lato"/>
                <a:cs typeface="Arial" panose="020B0604020202020204" pitchFamily="34" charset="0"/>
                <a:sym typeface="Lato"/>
              </a:endParaRPr>
            </a:p>
          </p:txBody>
        </p:sp>
        <p:sp>
          <p:nvSpPr>
            <p:cNvPr id="173" name="Google Shape;173;p21"/>
            <p:cNvSpPr/>
            <p:nvPr/>
          </p:nvSpPr>
          <p:spPr>
            <a:xfrm>
              <a:off x="6991412" y="3616262"/>
              <a:ext cx="54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table</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grpSp>
        <p:nvGrpSpPr>
          <p:cNvPr id="174" name="Google Shape;174;p21"/>
          <p:cNvGrpSpPr/>
          <p:nvPr/>
        </p:nvGrpSpPr>
        <p:grpSpPr>
          <a:xfrm>
            <a:off x="6198568" y="2778467"/>
            <a:ext cx="2782721" cy="1674728"/>
            <a:chOff x="4648925" y="2083850"/>
            <a:chExt cx="2087041" cy="1256046"/>
          </a:xfrm>
        </p:grpSpPr>
        <p:sp>
          <p:nvSpPr>
            <p:cNvPr id="165" name="Google Shape;165;p21"/>
            <p:cNvSpPr/>
            <p:nvPr/>
          </p:nvSpPr>
          <p:spPr>
            <a:xfrm>
              <a:off x="5622666" y="2889896"/>
              <a:ext cx="1113300" cy="450000"/>
            </a:xfrm>
            <a:prstGeom prst="roundRect">
              <a:avLst>
                <a:gd name="adj" fmla="val 16667"/>
              </a:avLst>
            </a:prstGeom>
            <a:solidFill>
              <a:srgbClr val="1155CC"/>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Read quantification</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175" name="Google Shape;175;p21"/>
            <p:cNvCxnSpPr>
              <a:stCxn id="176" idx="3"/>
              <a:endCxn id="165" idx="1"/>
            </p:cNvCxnSpPr>
            <p:nvPr/>
          </p:nvCxnSpPr>
          <p:spPr>
            <a:xfrm>
              <a:off x="5004136" y="3114896"/>
              <a:ext cx="618600" cy="0"/>
            </a:xfrm>
            <a:prstGeom prst="straightConnector1">
              <a:avLst/>
            </a:prstGeom>
            <a:noFill/>
            <a:ln w="9525" cap="flat" cmpd="sng">
              <a:solidFill>
                <a:schemeClr val="dk2"/>
              </a:solidFill>
              <a:prstDash val="solid"/>
              <a:round/>
              <a:headEnd type="none" w="med" len="med"/>
              <a:tailEnd type="triangle" w="med" len="med"/>
            </a:ln>
          </p:spPr>
        </p:cxnSp>
        <p:sp>
          <p:nvSpPr>
            <p:cNvPr id="177" name="Google Shape;177;p21"/>
            <p:cNvSpPr/>
            <p:nvPr/>
          </p:nvSpPr>
          <p:spPr>
            <a:xfrm>
              <a:off x="4963474" y="2898300"/>
              <a:ext cx="6999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sam/bam</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cxnSp>
          <p:nvCxnSpPr>
            <p:cNvPr id="178" name="Google Shape;178;p21"/>
            <p:cNvCxnSpPr>
              <a:stCxn id="177" idx="0"/>
            </p:cNvCxnSpPr>
            <p:nvPr/>
          </p:nvCxnSpPr>
          <p:spPr>
            <a:xfrm rot="10800000">
              <a:off x="5313424" y="2458200"/>
              <a:ext cx="0" cy="440100"/>
            </a:xfrm>
            <a:prstGeom prst="straightConnector1">
              <a:avLst/>
            </a:prstGeom>
            <a:noFill/>
            <a:ln w="9525" cap="flat" cmpd="sng">
              <a:solidFill>
                <a:schemeClr val="dk2"/>
              </a:solidFill>
              <a:prstDash val="dot"/>
              <a:round/>
              <a:headEnd type="none" w="med" len="med"/>
              <a:tailEnd type="triangle" w="med" len="med"/>
            </a:ln>
          </p:spPr>
        </p:cxnSp>
        <p:sp>
          <p:nvSpPr>
            <p:cNvPr id="179" name="Google Shape;179;p21"/>
            <p:cNvSpPr/>
            <p:nvPr/>
          </p:nvSpPr>
          <p:spPr>
            <a:xfrm>
              <a:off x="4648925" y="2083850"/>
              <a:ext cx="1329000" cy="350400"/>
            </a:xfrm>
            <a:prstGeom prst="rect">
              <a:avLst/>
            </a:prstGeom>
            <a:noFill/>
            <a:ln>
              <a:noFill/>
            </a:ln>
          </p:spPr>
          <p:txBody>
            <a:bodyPr spcFirstLastPara="1" wrap="square" lIns="121900" tIns="121900" rIns="121900" bIns="121900" anchor="b" anchorCtr="0">
              <a:noAutofit/>
            </a:bodyPr>
            <a:lstStyle/>
            <a:p>
              <a:pPr algn="ctr"/>
              <a:r>
                <a:rPr lang="en" sz="1467" b="1">
                  <a:solidFill>
                    <a:srgbClr val="CC0000"/>
                  </a:solidFill>
                  <a:latin typeface="Arial" panose="020B0604020202020204" pitchFamily="34" charset="0"/>
                  <a:ea typeface="Lato"/>
                  <a:cs typeface="Arial" panose="020B0604020202020204" pitchFamily="34" charset="0"/>
                  <a:sym typeface="Lato"/>
                </a:rPr>
                <a:t>Quality control</a:t>
              </a:r>
              <a:endParaRPr sz="1200">
                <a:solidFill>
                  <a:srgbClr val="CC0000"/>
                </a:solidFill>
                <a:latin typeface="Arial" panose="020B0604020202020204" pitchFamily="34" charset="0"/>
                <a:ea typeface="Lato"/>
                <a:cs typeface="Arial" panose="020B0604020202020204" pitchFamily="34" charset="0"/>
                <a:sym typeface="Lato"/>
              </a:endParaRPr>
            </a:p>
          </p:txBody>
        </p:sp>
      </p:grpSp>
      <p:grpSp>
        <p:nvGrpSpPr>
          <p:cNvPr id="180" name="Google Shape;180;p21"/>
          <p:cNvGrpSpPr/>
          <p:nvPr/>
        </p:nvGrpSpPr>
        <p:grpSpPr>
          <a:xfrm>
            <a:off x="3889434" y="2778467"/>
            <a:ext cx="2782748" cy="1674728"/>
            <a:chOff x="2917075" y="2083850"/>
            <a:chExt cx="2087061" cy="1256046"/>
          </a:xfrm>
        </p:grpSpPr>
        <p:sp>
          <p:nvSpPr>
            <p:cNvPr id="176" name="Google Shape;176;p21"/>
            <p:cNvSpPr/>
            <p:nvPr/>
          </p:nvSpPr>
          <p:spPr>
            <a:xfrm>
              <a:off x="3890836" y="2889896"/>
              <a:ext cx="1113300" cy="450000"/>
            </a:xfrm>
            <a:prstGeom prst="roundRect">
              <a:avLst>
                <a:gd name="adj" fmla="val 16667"/>
              </a:avLst>
            </a:prstGeom>
            <a:solidFill>
              <a:srgbClr val="3C78D8"/>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Read mapping</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181" name="Google Shape;181;p21"/>
            <p:cNvCxnSpPr>
              <a:stCxn id="159" idx="3"/>
              <a:endCxn id="176" idx="1"/>
            </p:cNvCxnSpPr>
            <p:nvPr/>
          </p:nvCxnSpPr>
          <p:spPr>
            <a:xfrm>
              <a:off x="3272275" y="3114900"/>
              <a:ext cx="618600" cy="0"/>
            </a:xfrm>
            <a:prstGeom prst="straightConnector1">
              <a:avLst/>
            </a:prstGeom>
            <a:noFill/>
            <a:ln w="9525" cap="flat" cmpd="sng">
              <a:solidFill>
                <a:schemeClr val="dk2"/>
              </a:solidFill>
              <a:prstDash val="solid"/>
              <a:round/>
              <a:headEnd type="none" w="med" len="med"/>
              <a:tailEnd type="triangle" w="med" len="med"/>
            </a:ln>
          </p:spPr>
        </p:cxnSp>
        <p:sp>
          <p:nvSpPr>
            <p:cNvPr id="182" name="Google Shape;182;p21"/>
            <p:cNvSpPr/>
            <p:nvPr/>
          </p:nvSpPr>
          <p:spPr>
            <a:xfrm>
              <a:off x="3294900" y="289830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latin typeface="Arial" panose="020B0604020202020204" pitchFamily="34" charset="0"/>
                <a:ea typeface="Lato"/>
                <a:cs typeface="Arial" panose="020B0604020202020204" pitchFamily="34" charset="0"/>
                <a:sym typeface="Lato"/>
              </a:endParaRPr>
            </a:p>
          </p:txBody>
        </p:sp>
        <p:cxnSp>
          <p:nvCxnSpPr>
            <p:cNvPr id="183" name="Google Shape;183;p21"/>
            <p:cNvCxnSpPr/>
            <p:nvPr/>
          </p:nvCxnSpPr>
          <p:spPr>
            <a:xfrm rot="10800000">
              <a:off x="3581574" y="2458200"/>
              <a:ext cx="0" cy="440100"/>
            </a:xfrm>
            <a:prstGeom prst="straightConnector1">
              <a:avLst/>
            </a:prstGeom>
            <a:noFill/>
            <a:ln w="9525" cap="flat" cmpd="sng">
              <a:solidFill>
                <a:schemeClr val="dk2"/>
              </a:solidFill>
              <a:prstDash val="dot"/>
              <a:round/>
              <a:headEnd type="none" w="med" len="med"/>
              <a:tailEnd type="triangle" w="med" len="med"/>
            </a:ln>
          </p:spPr>
        </p:cxnSp>
        <p:sp>
          <p:nvSpPr>
            <p:cNvPr id="184" name="Google Shape;184;p21"/>
            <p:cNvSpPr/>
            <p:nvPr/>
          </p:nvSpPr>
          <p:spPr>
            <a:xfrm>
              <a:off x="2917075" y="2083850"/>
              <a:ext cx="1329000" cy="350400"/>
            </a:xfrm>
            <a:prstGeom prst="rect">
              <a:avLst/>
            </a:prstGeom>
            <a:noFill/>
            <a:ln>
              <a:noFill/>
            </a:ln>
          </p:spPr>
          <p:txBody>
            <a:bodyPr spcFirstLastPara="1" wrap="square" lIns="121900" tIns="121900" rIns="121900" bIns="121900" anchor="b" anchorCtr="0">
              <a:noAutofit/>
            </a:bodyPr>
            <a:lstStyle/>
            <a:p>
              <a:pPr algn="ctr"/>
              <a:r>
                <a:rPr lang="en" sz="1467" b="1">
                  <a:solidFill>
                    <a:srgbClr val="CC0000"/>
                  </a:solidFill>
                  <a:latin typeface="Arial" panose="020B0604020202020204" pitchFamily="34" charset="0"/>
                  <a:ea typeface="Lato"/>
                  <a:cs typeface="Arial" panose="020B0604020202020204" pitchFamily="34" charset="0"/>
                  <a:sym typeface="Lato"/>
                </a:rPr>
                <a:t>Quality control</a:t>
              </a:r>
              <a:endParaRPr sz="1200">
                <a:solidFill>
                  <a:srgbClr val="CC0000"/>
                </a:solidFill>
                <a:latin typeface="Arial" panose="020B0604020202020204" pitchFamily="34" charset="0"/>
                <a:ea typeface="Lato"/>
                <a:cs typeface="Arial" panose="020B0604020202020204" pitchFamily="34" charset="0"/>
                <a:sym typeface="Lato"/>
              </a:endParaRPr>
            </a:p>
          </p:txBody>
        </p:sp>
      </p:grpSp>
      <p:sp>
        <p:nvSpPr>
          <p:cNvPr id="185" name="Google Shape;185;p21"/>
          <p:cNvSpPr/>
          <p:nvPr/>
        </p:nvSpPr>
        <p:spPr>
          <a:xfrm>
            <a:off x="450300" y="2575261"/>
            <a:ext cx="1484400" cy="600000"/>
          </a:xfrm>
          <a:prstGeom prst="roundRect">
            <a:avLst>
              <a:gd name="adj" fmla="val 16667"/>
            </a:avLst>
          </a:prstGeom>
          <a:solidFill>
            <a:srgbClr val="C9DAF8"/>
          </a:solidFill>
          <a:ln>
            <a:noFill/>
          </a:ln>
        </p:spPr>
        <p:txBody>
          <a:bodyPr spcFirstLastPara="1" wrap="square" lIns="121900" tIns="121900" rIns="121900" bIns="121900" anchor="ctr" anchorCtr="0">
            <a:noAutofit/>
          </a:bodyPr>
          <a:lstStyle/>
          <a:p>
            <a:pPr algn="ctr"/>
            <a:r>
              <a:rPr lang="en" sz="1467">
                <a:latin typeface="Arial" panose="020B0604020202020204" pitchFamily="34" charset="0"/>
                <a:ea typeface="Lato"/>
                <a:cs typeface="Arial" panose="020B0604020202020204" pitchFamily="34" charset="0"/>
                <a:sym typeface="Lato"/>
              </a:rPr>
              <a:t>Raw reads</a:t>
            </a:r>
            <a:endParaRPr sz="1467">
              <a:latin typeface="Arial" panose="020B0604020202020204" pitchFamily="34" charset="0"/>
              <a:ea typeface="Lato"/>
              <a:cs typeface="Arial" panose="020B0604020202020204" pitchFamily="34" charset="0"/>
              <a:sym typeface="Lato"/>
            </a:endParaRPr>
          </a:p>
        </p:txBody>
      </p:sp>
      <p:grpSp>
        <p:nvGrpSpPr>
          <p:cNvPr id="186" name="Google Shape;186;p21"/>
          <p:cNvGrpSpPr/>
          <p:nvPr/>
        </p:nvGrpSpPr>
        <p:grpSpPr>
          <a:xfrm>
            <a:off x="450300" y="3175262"/>
            <a:ext cx="1506600" cy="1277933"/>
            <a:chOff x="337725" y="2381446"/>
            <a:chExt cx="1129950" cy="958450"/>
          </a:xfrm>
        </p:grpSpPr>
        <p:sp>
          <p:nvSpPr>
            <p:cNvPr id="161" name="Google Shape;161;p21"/>
            <p:cNvSpPr/>
            <p:nvPr/>
          </p:nvSpPr>
          <p:spPr>
            <a:xfrm>
              <a:off x="337725" y="2889896"/>
              <a:ext cx="1113300" cy="450000"/>
            </a:xfrm>
            <a:prstGeom prst="roundRect">
              <a:avLst>
                <a:gd name="adj" fmla="val 16667"/>
              </a:avLst>
            </a:prstGeom>
            <a:solidFill>
              <a:srgbClr val="A4C2F4"/>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Adapter removal</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187" name="Google Shape;187;p21"/>
            <p:cNvCxnSpPr>
              <a:stCxn id="185" idx="2"/>
              <a:endCxn id="161" idx="0"/>
            </p:cNvCxnSpPr>
            <p:nvPr/>
          </p:nvCxnSpPr>
          <p:spPr>
            <a:xfrm>
              <a:off x="894375" y="2381446"/>
              <a:ext cx="0" cy="508500"/>
            </a:xfrm>
            <a:prstGeom prst="straightConnector1">
              <a:avLst/>
            </a:prstGeom>
            <a:noFill/>
            <a:ln w="9525" cap="flat" cmpd="sng">
              <a:solidFill>
                <a:schemeClr val="dk2"/>
              </a:solidFill>
              <a:prstDash val="solid"/>
              <a:round/>
              <a:headEnd type="none" w="med" len="med"/>
              <a:tailEnd type="triangle" w="med" len="med"/>
            </a:ln>
          </p:spPr>
        </p:cxnSp>
        <p:sp>
          <p:nvSpPr>
            <p:cNvPr id="188" name="Google Shape;188;p21"/>
            <p:cNvSpPr/>
            <p:nvPr/>
          </p:nvSpPr>
          <p:spPr>
            <a:xfrm>
              <a:off x="894375" y="246345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sp>
        <p:nvSpPr>
          <p:cNvPr id="190" name="Google Shape;190;p21"/>
          <p:cNvSpPr/>
          <p:nvPr/>
        </p:nvSpPr>
        <p:spPr>
          <a:xfrm>
            <a:off x="330500" y="2465033"/>
            <a:ext cx="1735200" cy="840000"/>
          </a:xfrm>
          <a:prstGeom prst="roundRect">
            <a:avLst>
              <a:gd name="adj" fmla="val 16667"/>
            </a:avLst>
          </a:prstGeom>
          <a:noFill/>
          <a:ln w="2857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6" name="Footer Placeholder 7">
            <a:extLst>
              <a:ext uri="{FF2B5EF4-FFF2-40B4-BE49-F238E27FC236}">
                <a16:creationId xmlns:a16="http://schemas.microsoft.com/office/drawing/2014/main" id="{61CEF5C4-49F5-5D40-90BD-F24C43E38C07}"/>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1"/>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1"/>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1"/>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1"/>
                                        <p:tgtEl>
                                          <p:spTgt spid="1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
                                        </p:tgtEl>
                                        <p:attrNameLst>
                                          <p:attrName>style.visibility</p:attrName>
                                        </p:attrNameLst>
                                      </p:cBhvr>
                                      <p:to>
                                        <p:strVal val="visible"/>
                                      </p:to>
                                    </p:set>
                                    <p:animEffect transition="in" filter="fade">
                                      <p:cBhvr>
                                        <p:cTn id="27" dur="1"/>
                                        <p:tgtEl>
                                          <p:spTgt spid="1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3"/>
                                        </p:tgtEl>
                                        <p:attrNameLst>
                                          <p:attrName>style.visibility</p:attrName>
                                        </p:attrNameLst>
                                      </p:cBhvr>
                                      <p:to>
                                        <p:strVal val="visible"/>
                                      </p:to>
                                    </p:set>
                                    <p:animEffect transition="in" filter="fade">
                                      <p:cBhvr>
                                        <p:cTn id="32" dur="1"/>
                                        <p:tgtEl>
                                          <p:spTgt spid="1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8"/>
                                        </p:tgtEl>
                                        <p:attrNameLst>
                                          <p:attrName>style.visibility</p:attrName>
                                        </p:attrNameLst>
                                      </p:cBhvr>
                                      <p:to>
                                        <p:strVal val="visible"/>
                                      </p:to>
                                    </p:set>
                                    <p:animEffect transition="in" filter="fade">
                                      <p:cBhvr>
                                        <p:cTn id="37" dur="1"/>
                                        <p:tgtEl>
                                          <p:spTgt spid="1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0"/>
                                        </p:tgtEl>
                                        <p:attrNameLst>
                                          <p:attrName>style.visibility</p:attrName>
                                        </p:attrNameLst>
                                      </p:cBhvr>
                                      <p:to>
                                        <p:strVal val="visible"/>
                                      </p:to>
                                    </p:set>
                                    <p:animEffect transition="in" filter="fade">
                                      <p:cBhvr>
                                        <p:cTn id="42"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dirty="0"/>
              <a:t>RNA-Seq: Studying Gene Expression</a:t>
            </a:r>
            <a:endParaRPr dirty="0"/>
          </a:p>
        </p:txBody>
      </p:sp>
      <p:sp>
        <p:nvSpPr>
          <p:cNvPr id="69" name="Google Shape;69;p14"/>
          <p:cNvSpPr txBox="1"/>
          <p:nvPr/>
        </p:nvSpPr>
        <p:spPr>
          <a:xfrm>
            <a:off x="927463" y="5212079"/>
            <a:ext cx="10972800" cy="934961"/>
          </a:xfrm>
          <a:prstGeom prst="rect">
            <a:avLst/>
          </a:prstGeom>
          <a:noFill/>
          <a:ln>
            <a:noFill/>
          </a:ln>
        </p:spPr>
        <p:txBody>
          <a:bodyPr spcFirstLastPara="1" wrap="square" lIns="121900" tIns="121900" rIns="121900" bIns="121900" anchor="ctr" anchorCtr="0">
            <a:noAutofit/>
          </a:bodyPr>
          <a:lstStyle/>
          <a:p>
            <a:pPr algn="ctr"/>
            <a:r>
              <a:rPr lang="en" sz="2400" dirty="0">
                <a:latin typeface="Arial" panose="020B0604020202020204" pitchFamily="34" charset="0"/>
                <a:cs typeface="Arial" panose="020B0604020202020204" pitchFamily="34" charset="0"/>
              </a:rPr>
              <a:t>Cells/tissue   →   RNA sequencing   →   Study changes in gene expression</a:t>
            </a:r>
            <a:endParaRPr sz="2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3876617-614E-6D4C-B673-D721C472F25F}"/>
              </a:ext>
            </a:extLst>
          </p:cNvPr>
          <p:cNvPicPr>
            <a:picLocks noChangeAspect="1"/>
          </p:cNvPicPr>
          <p:nvPr/>
        </p:nvPicPr>
        <p:blipFill rotWithShape="1">
          <a:blip r:embed="rId3"/>
          <a:srcRect t="36435" r="74396" b="16988"/>
          <a:stretch/>
        </p:blipFill>
        <p:spPr>
          <a:xfrm>
            <a:off x="689923" y="2366506"/>
            <a:ext cx="2333896" cy="1766781"/>
          </a:xfrm>
          <a:prstGeom prst="rect">
            <a:avLst/>
          </a:prstGeom>
        </p:spPr>
      </p:pic>
      <p:sp>
        <p:nvSpPr>
          <p:cNvPr id="4" name="TextBox 3">
            <a:extLst>
              <a:ext uri="{FF2B5EF4-FFF2-40B4-BE49-F238E27FC236}">
                <a16:creationId xmlns:a16="http://schemas.microsoft.com/office/drawing/2014/main" id="{CD11237C-BEE7-5E49-B921-E3A65D27A8DF}"/>
              </a:ext>
            </a:extLst>
          </p:cNvPr>
          <p:cNvSpPr txBox="1"/>
          <p:nvPr/>
        </p:nvSpPr>
        <p:spPr>
          <a:xfrm>
            <a:off x="700285" y="3802353"/>
            <a:ext cx="2168434"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DNA</a:t>
            </a:r>
          </a:p>
        </p:txBody>
      </p:sp>
      <p:sp>
        <p:nvSpPr>
          <p:cNvPr id="12" name="TextBox 11">
            <a:extLst>
              <a:ext uri="{FF2B5EF4-FFF2-40B4-BE49-F238E27FC236}">
                <a16:creationId xmlns:a16="http://schemas.microsoft.com/office/drawing/2014/main" id="{64E25099-1CDC-B94E-BF2C-5F995B414B41}"/>
              </a:ext>
            </a:extLst>
          </p:cNvPr>
          <p:cNvSpPr txBox="1"/>
          <p:nvPr/>
        </p:nvSpPr>
        <p:spPr>
          <a:xfrm>
            <a:off x="9402500" y="4072518"/>
            <a:ext cx="2168434"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Protein</a:t>
            </a:r>
          </a:p>
        </p:txBody>
      </p:sp>
      <p:pic>
        <p:nvPicPr>
          <p:cNvPr id="13" name="Picture 12">
            <a:extLst>
              <a:ext uri="{FF2B5EF4-FFF2-40B4-BE49-F238E27FC236}">
                <a16:creationId xmlns:a16="http://schemas.microsoft.com/office/drawing/2014/main" id="{D1861B3E-D8D4-B345-A441-6B908BB39A21}"/>
              </a:ext>
            </a:extLst>
          </p:cNvPr>
          <p:cNvPicPr>
            <a:picLocks noChangeAspect="1"/>
          </p:cNvPicPr>
          <p:nvPr/>
        </p:nvPicPr>
        <p:blipFill rotWithShape="1">
          <a:blip r:embed="rId3"/>
          <a:srcRect l="32355" t="24632" r="30386" b="8596"/>
          <a:stretch/>
        </p:blipFill>
        <p:spPr>
          <a:xfrm>
            <a:off x="4925392" y="2061783"/>
            <a:ext cx="2889862" cy="2155090"/>
          </a:xfrm>
          <a:prstGeom prst="rect">
            <a:avLst/>
          </a:prstGeom>
        </p:spPr>
      </p:pic>
      <p:pic>
        <p:nvPicPr>
          <p:cNvPr id="14" name="Picture 13">
            <a:extLst>
              <a:ext uri="{FF2B5EF4-FFF2-40B4-BE49-F238E27FC236}">
                <a16:creationId xmlns:a16="http://schemas.microsoft.com/office/drawing/2014/main" id="{78D425DD-7544-B843-BFA7-D548BC217089}"/>
              </a:ext>
            </a:extLst>
          </p:cNvPr>
          <p:cNvPicPr>
            <a:picLocks noChangeAspect="1"/>
          </p:cNvPicPr>
          <p:nvPr/>
        </p:nvPicPr>
        <p:blipFill rotWithShape="1">
          <a:blip r:embed="rId3"/>
          <a:srcRect l="78575" t="28400" r="1260" b="15817"/>
          <a:stretch/>
        </p:blipFill>
        <p:spPr>
          <a:xfrm>
            <a:off x="9716827" y="2232343"/>
            <a:ext cx="1680984" cy="1935126"/>
          </a:xfrm>
          <a:prstGeom prst="rect">
            <a:avLst/>
          </a:prstGeom>
        </p:spPr>
      </p:pic>
      <p:cxnSp>
        <p:nvCxnSpPr>
          <p:cNvPr id="6" name="Straight Arrow Connector 5">
            <a:extLst>
              <a:ext uri="{FF2B5EF4-FFF2-40B4-BE49-F238E27FC236}">
                <a16:creationId xmlns:a16="http://schemas.microsoft.com/office/drawing/2014/main" id="{213695BF-0C13-2546-9F13-060284E53953}"/>
              </a:ext>
            </a:extLst>
          </p:cNvPr>
          <p:cNvCxnSpPr/>
          <p:nvPr/>
        </p:nvCxnSpPr>
        <p:spPr>
          <a:xfrm>
            <a:off x="3291843" y="3265861"/>
            <a:ext cx="1410789" cy="0"/>
          </a:xfrm>
          <a:prstGeom prst="straightConnector1">
            <a:avLst/>
          </a:prstGeom>
          <a:ln w="2222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9680D2F-DEBA-854D-8D17-E49DDD26F941}"/>
              </a:ext>
            </a:extLst>
          </p:cNvPr>
          <p:cNvCxnSpPr/>
          <p:nvPr/>
        </p:nvCxnSpPr>
        <p:spPr>
          <a:xfrm>
            <a:off x="8179529" y="3189167"/>
            <a:ext cx="1410789" cy="0"/>
          </a:xfrm>
          <a:prstGeom prst="straightConnector1">
            <a:avLst/>
          </a:prstGeom>
          <a:ln w="2222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C0C15B2-A367-434E-8D3D-DB99E3C3E4F9}"/>
              </a:ext>
            </a:extLst>
          </p:cNvPr>
          <p:cNvSpPr txBox="1"/>
          <p:nvPr/>
        </p:nvSpPr>
        <p:spPr>
          <a:xfrm>
            <a:off x="3188772" y="2827047"/>
            <a:ext cx="16733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Transcription</a:t>
            </a:r>
          </a:p>
        </p:txBody>
      </p:sp>
      <p:sp>
        <p:nvSpPr>
          <p:cNvPr id="19" name="TextBox 18">
            <a:extLst>
              <a:ext uri="{FF2B5EF4-FFF2-40B4-BE49-F238E27FC236}">
                <a16:creationId xmlns:a16="http://schemas.microsoft.com/office/drawing/2014/main" id="{42D38428-6439-E64D-A300-A939CC3C76BC}"/>
              </a:ext>
            </a:extLst>
          </p:cNvPr>
          <p:cNvSpPr txBox="1"/>
          <p:nvPr/>
        </p:nvSpPr>
        <p:spPr>
          <a:xfrm>
            <a:off x="8080594" y="2767191"/>
            <a:ext cx="16733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Translation</a:t>
            </a:r>
          </a:p>
        </p:txBody>
      </p:sp>
      <p:sp>
        <p:nvSpPr>
          <p:cNvPr id="11" name="TextBox 10">
            <a:extLst>
              <a:ext uri="{FF2B5EF4-FFF2-40B4-BE49-F238E27FC236}">
                <a16:creationId xmlns:a16="http://schemas.microsoft.com/office/drawing/2014/main" id="{0E0FCAF2-D20D-5040-9DD1-6AAC598DC2A0}"/>
              </a:ext>
            </a:extLst>
          </p:cNvPr>
          <p:cNvSpPr txBox="1"/>
          <p:nvPr/>
        </p:nvSpPr>
        <p:spPr>
          <a:xfrm>
            <a:off x="5090206" y="4016818"/>
            <a:ext cx="2168434"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mRNA</a:t>
            </a:r>
          </a:p>
        </p:txBody>
      </p:sp>
      <p:sp>
        <p:nvSpPr>
          <p:cNvPr id="21" name="Footer Placeholder 7">
            <a:extLst>
              <a:ext uri="{FF2B5EF4-FFF2-40B4-BE49-F238E27FC236}">
                <a16:creationId xmlns:a16="http://schemas.microsoft.com/office/drawing/2014/main" id="{27721866-4E2B-364B-AEA4-710A56533B7A}"/>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dirty="0">
                <a:solidFill>
                  <a:srgbClr val="000000"/>
                </a:solidFill>
                <a:latin typeface="Arial" panose="020B0604020202020204" pitchFamily="34" charset="0"/>
                <a:ea typeface="Raleway"/>
                <a:cs typeface="Arial" panose="020B0604020202020204" pitchFamily="34" charset="0"/>
                <a:sym typeface="Raleway"/>
              </a:rPr>
              <a:t>Common tools</a:t>
            </a:r>
            <a:endParaRPr dirty="0">
              <a:solidFill>
                <a:srgbClr val="000000"/>
              </a:solidFill>
              <a:latin typeface="Arial" panose="020B0604020202020204" pitchFamily="34" charset="0"/>
              <a:ea typeface="Raleway"/>
              <a:cs typeface="Arial" panose="020B0604020202020204" pitchFamily="34" charset="0"/>
              <a:sym typeface="Raleway"/>
            </a:endParaRPr>
          </a:p>
        </p:txBody>
      </p:sp>
      <p:sp>
        <p:nvSpPr>
          <p:cNvPr id="196" name="Google Shape;196;p22"/>
          <p:cNvSpPr txBox="1">
            <a:spLocks noGrp="1"/>
          </p:cNvSpPr>
          <p:nvPr>
            <p:ph type="body" idx="1"/>
          </p:nvPr>
        </p:nvSpPr>
        <p:spPr>
          <a:xfrm>
            <a:off x="415600" y="1231833"/>
            <a:ext cx="11360800" cy="4986000"/>
          </a:xfrm>
          <a:prstGeom prst="rect">
            <a:avLst/>
          </a:prstGeom>
        </p:spPr>
        <p:txBody>
          <a:bodyPr spcFirstLastPara="1" vert="horz" wrap="square" lIns="121900" tIns="121900" rIns="121900" bIns="121900" rtlCol="0" anchor="t" anchorCtr="0">
            <a:normAutofit/>
          </a:bodyPr>
          <a:lstStyle/>
          <a:p>
            <a:pPr marL="0" indent="0">
              <a:buNone/>
            </a:pPr>
            <a:r>
              <a:rPr lang="en" b="1" dirty="0">
                <a:solidFill>
                  <a:srgbClr val="000000"/>
                </a:solidFill>
                <a:latin typeface="Arial" panose="020B0604020202020204" pitchFamily="34" charset="0"/>
                <a:ea typeface="Raleway"/>
                <a:cs typeface="Arial" panose="020B0604020202020204" pitchFamily="34" charset="0"/>
                <a:sym typeface="Raleway"/>
              </a:rPr>
              <a:t>Adapter removal</a:t>
            </a:r>
            <a:endParaRPr b="1" dirty="0">
              <a:solidFill>
                <a:srgbClr val="000000"/>
              </a:solidFill>
              <a:latin typeface="Arial" panose="020B0604020202020204" pitchFamily="34" charset="0"/>
              <a:ea typeface="Raleway"/>
              <a:cs typeface="Arial" panose="020B0604020202020204" pitchFamily="34" charset="0"/>
              <a:sym typeface="Raleway"/>
            </a:endParaRPr>
          </a:p>
          <a:p>
            <a:pPr>
              <a:buFont typeface="Raleway"/>
              <a:buChar char="●"/>
            </a:pPr>
            <a:r>
              <a:rPr lang="en" dirty="0" err="1">
                <a:solidFill>
                  <a:srgbClr val="000000"/>
                </a:solidFill>
                <a:latin typeface="Arial" panose="020B0604020202020204" pitchFamily="34" charset="0"/>
                <a:ea typeface="Raleway"/>
                <a:cs typeface="Arial" panose="020B0604020202020204" pitchFamily="34" charset="0"/>
                <a:sym typeface="Raleway"/>
              </a:rPr>
              <a:t>Trimmomatic</a:t>
            </a:r>
            <a:endParaRPr dirty="0">
              <a:solidFill>
                <a:srgbClr val="000000"/>
              </a:solidFill>
              <a:latin typeface="Arial" panose="020B0604020202020204" pitchFamily="34" charset="0"/>
              <a:ea typeface="Raleway"/>
              <a:cs typeface="Arial" panose="020B0604020202020204" pitchFamily="34" charset="0"/>
              <a:sym typeface="Raleway"/>
            </a:endParaRPr>
          </a:p>
          <a:p>
            <a:pPr>
              <a:buFont typeface="Raleway"/>
              <a:buChar char="●"/>
            </a:pPr>
            <a:r>
              <a:rPr lang="en" dirty="0" err="1">
                <a:solidFill>
                  <a:srgbClr val="000000"/>
                </a:solidFill>
                <a:latin typeface="Arial" panose="020B0604020202020204" pitchFamily="34" charset="0"/>
                <a:ea typeface="Raleway"/>
                <a:cs typeface="Arial" panose="020B0604020202020204" pitchFamily="34" charset="0"/>
                <a:sym typeface="Raleway"/>
              </a:rPr>
              <a:t>cutAdapt</a:t>
            </a:r>
            <a:endParaRPr lang="en" dirty="0">
              <a:solidFill>
                <a:srgbClr val="000000"/>
              </a:solidFill>
              <a:latin typeface="Arial" panose="020B0604020202020204" pitchFamily="34" charset="0"/>
              <a:ea typeface="Raleway"/>
              <a:cs typeface="Arial" panose="020B0604020202020204" pitchFamily="34" charset="0"/>
              <a:sym typeface="Raleway"/>
            </a:endParaRPr>
          </a:p>
          <a:p>
            <a:pPr marL="0" indent="0">
              <a:buNone/>
            </a:pPr>
            <a:endParaRPr b="1" dirty="0">
              <a:solidFill>
                <a:srgbClr val="000000"/>
              </a:solidFill>
              <a:latin typeface="Arial" panose="020B0604020202020204" pitchFamily="34" charset="0"/>
              <a:ea typeface="Raleway"/>
              <a:cs typeface="Arial" panose="020B0604020202020204" pitchFamily="34" charset="0"/>
              <a:sym typeface="Raleway"/>
            </a:endParaRPr>
          </a:p>
          <a:p>
            <a:pPr marL="0" indent="0">
              <a:buNone/>
            </a:pPr>
            <a:r>
              <a:rPr lang="en" b="1" dirty="0">
                <a:solidFill>
                  <a:srgbClr val="000000"/>
                </a:solidFill>
                <a:latin typeface="Arial" panose="020B0604020202020204" pitchFamily="34" charset="0"/>
                <a:ea typeface="Raleway"/>
                <a:cs typeface="Arial" panose="020B0604020202020204" pitchFamily="34" charset="0"/>
                <a:sym typeface="Raleway"/>
              </a:rPr>
              <a:t>Quality control</a:t>
            </a:r>
            <a:endParaRPr b="1" dirty="0">
              <a:solidFill>
                <a:srgbClr val="000000"/>
              </a:solidFill>
              <a:latin typeface="Arial" panose="020B0604020202020204" pitchFamily="34" charset="0"/>
              <a:ea typeface="Raleway"/>
              <a:cs typeface="Arial" panose="020B0604020202020204" pitchFamily="34" charset="0"/>
              <a:sym typeface="Raleway"/>
            </a:endParaRPr>
          </a:p>
          <a:p>
            <a:pPr>
              <a:buFont typeface="Raleway"/>
              <a:buChar char="●"/>
            </a:pPr>
            <a:r>
              <a:rPr lang="en" dirty="0" err="1">
                <a:solidFill>
                  <a:srgbClr val="000000"/>
                </a:solidFill>
                <a:latin typeface="Arial" panose="020B0604020202020204" pitchFamily="34" charset="0"/>
                <a:ea typeface="Raleway"/>
                <a:cs typeface="Arial" panose="020B0604020202020204" pitchFamily="34" charset="0"/>
                <a:sym typeface="Raleway"/>
              </a:rPr>
              <a:t>FastQC</a:t>
            </a:r>
            <a:r>
              <a:rPr lang="en" dirty="0">
                <a:solidFill>
                  <a:srgbClr val="000000"/>
                </a:solidFill>
                <a:latin typeface="Arial" panose="020B0604020202020204" pitchFamily="34" charset="0"/>
                <a:ea typeface="Raleway"/>
                <a:cs typeface="Arial" panose="020B0604020202020204" pitchFamily="34" charset="0"/>
                <a:sym typeface="Raleway"/>
              </a:rPr>
              <a:t>, </a:t>
            </a:r>
            <a:r>
              <a:rPr lang="en" dirty="0" err="1">
                <a:solidFill>
                  <a:srgbClr val="000000"/>
                </a:solidFill>
                <a:latin typeface="Arial" panose="020B0604020202020204" pitchFamily="34" charset="0"/>
                <a:ea typeface="Raleway"/>
                <a:cs typeface="Arial" panose="020B0604020202020204" pitchFamily="34" charset="0"/>
                <a:sym typeface="Raleway"/>
              </a:rPr>
              <a:t>MultiQC</a:t>
            </a:r>
            <a:endParaRPr dirty="0">
              <a:solidFill>
                <a:srgbClr val="000000"/>
              </a:solidFill>
              <a:latin typeface="Arial" panose="020B0604020202020204" pitchFamily="34" charset="0"/>
              <a:ea typeface="Raleway"/>
              <a:cs typeface="Arial" panose="020B0604020202020204" pitchFamily="34" charset="0"/>
              <a:sym typeface="Raleway"/>
            </a:endParaRPr>
          </a:p>
          <a:p>
            <a:pPr>
              <a:buFont typeface="Raleway"/>
              <a:buChar char="●"/>
            </a:pPr>
            <a:r>
              <a:rPr lang="en" dirty="0" err="1">
                <a:solidFill>
                  <a:srgbClr val="000000"/>
                </a:solidFill>
                <a:latin typeface="Arial" panose="020B0604020202020204" pitchFamily="34" charset="0"/>
                <a:ea typeface="Raleway"/>
                <a:cs typeface="Arial" panose="020B0604020202020204" pitchFamily="34" charset="0"/>
                <a:sym typeface="Raleway"/>
              </a:rPr>
              <a:t>Samtools</a:t>
            </a:r>
            <a:endParaRPr dirty="0">
              <a:solidFill>
                <a:srgbClr val="000000"/>
              </a:solidFill>
              <a:latin typeface="Arial" panose="020B0604020202020204" pitchFamily="34" charset="0"/>
              <a:ea typeface="Raleway"/>
              <a:cs typeface="Arial" panose="020B0604020202020204" pitchFamily="34" charset="0"/>
              <a:sym typeface="Raleway"/>
            </a:endParaRPr>
          </a:p>
        </p:txBody>
      </p:sp>
      <p:sp>
        <p:nvSpPr>
          <p:cNvPr id="5" name="Footer Placeholder 7">
            <a:extLst>
              <a:ext uri="{FF2B5EF4-FFF2-40B4-BE49-F238E27FC236}">
                <a16:creationId xmlns:a16="http://schemas.microsoft.com/office/drawing/2014/main" id="{D13AA6B2-BDCE-3144-A5B1-BBFA088A4118}"/>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body" idx="1"/>
          </p:nvPr>
        </p:nvSpPr>
        <p:spPr>
          <a:xfrm>
            <a:off x="415600" y="1130233"/>
            <a:ext cx="11360800" cy="592000"/>
          </a:xfrm>
          <a:prstGeom prst="rect">
            <a:avLst/>
          </a:prstGeom>
        </p:spPr>
        <p:txBody>
          <a:bodyPr spcFirstLastPara="1" vert="horz" wrap="square" lIns="121900" tIns="121900" rIns="121900" bIns="121900" rtlCol="0" anchor="t" anchorCtr="0">
            <a:normAutofit fontScale="47500" lnSpcReduction="20000"/>
          </a:bodyPr>
          <a:lstStyle/>
          <a:p>
            <a:pPr marL="0" indent="0">
              <a:spcAft>
                <a:spcPts val="1600"/>
              </a:spcAft>
              <a:buNone/>
            </a:pPr>
            <a:r>
              <a:rPr lang="en">
                <a:solidFill>
                  <a:srgbClr val="000000"/>
                </a:solidFill>
                <a:latin typeface="Arial" panose="020B0604020202020204" pitchFamily="34" charset="0"/>
                <a:ea typeface="Raleway"/>
                <a:cs typeface="Arial" panose="020B0604020202020204" pitchFamily="34" charset="0"/>
                <a:sym typeface="Raleway"/>
              </a:rPr>
              <a:t>A FASTQ file is a text file </a:t>
            </a:r>
            <a:r>
              <a:rPr lang="en">
                <a:latin typeface="Arial" panose="020B0604020202020204" pitchFamily="34" charset="0"/>
                <a:ea typeface="Raleway"/>
                <a:cs typeface="Arial" panose="020B0604020202020204" pitchFamily="34" charset="0"/>
                <a:sym typeface="Raleway"/>
              </a:rPr>
              <a:t>for sequence data and relevant metadata.</a:t>
            </a:r>
            <a:endParaRPr>
              <a:solidFill>
                <a:srgbClr val="000000"/>
              </a:solidFill>
              <a:latin typeface="Arial" panose="020B0604020202020204" pitchFamily="34" charset="0"/>
              <a:ea typeface="Raleway"/>
              <a:cs typeface="Arial" panose="020B0604020202020204" pitchFamily="34" charset="0"/>
              <a:sym typeface="Raleway"/>
            </a:endParaRPr>
          </a:p>
        </p:txBody>
      </p:sp>
      <p:pic>
        <p:nvPicPr>
          <p:cNvPr id="215" name="Google Shape;215;p24"/>
          <p:cNvPicPr preferRelativeResize="0"/>
          <p:nvPr/>
        </p:nvPicPr>
        <p:blipFill>
          <a:blip r:embed="rId3">
            <a:alphaModFix/>
          </a:blip>
          <a:stretch>
            <a:fillRect/>
          </a:stretch>
        </p:blipFill>
        <p:spPr>
          <a:xfrm>
            <a:off x="2040433" y="1760400"/>
            <a:ext cx="7744536" cy="2077701"/>
          </a:xfrm>
          <a:prstGeom prst="rect">
            <a:avLst/>
          </a:prstGeom>
          <a:noFill/>
          <a:ln>
            <a:noFill/>
          </a:ln>
        </p:spPr>
      </p:pic>
      <p:sp>
        <p:nvSpPr>
          <p:cNvPr id="216" name="Google Shape;216;p24"/>
          <p:cNvSpPr txBox="1"/>
          <p:nvPr/>
        </p:nvSpPr>
        <p:spPr>
          <a:xfrm>
            <a:off x="203200" y="3780133"/>
            <a:ext cx="11410400" cy="2766800"/>
          </a:xfrm>
          <a:prstGeom prst="rect">
            <a:avLst/>
          </a:prstGeom>
          <a:noFill/>
          <a:ln>
            <a:noFill/>
          </a:ln>
        </p:spPr>
        <p:txBody>
          <a:bodyPr spcFirstLastPara="1" wrap="square" lIns="121900" tIns="121900" rIns="121900" bIns="121900" anchor="t" anchorCtr="0">
            <a:noAutofit/>
          </a:bodyPr>
          <a:lstStyle/>
          <a:p>
            <a:pPr>
              <a:lnSpc>
                <a:spcPct val="115000"/>
              </a:lnSpc>
            </a:pPr>
            <a:endParaRPr sz="1133" u="sng">
              <a:solidFill>
                <a:srgbClr val="0088CC"/>
              </a:solidFill>
              <a:latin typeface="Arial" panose="020B0604020202020204" pitchFamily="34" charset="0"/>
              <a:ea typeface="Helvetica Neue"/>
              <a:cs typeface="Arial" panose="020B0604020202020204" pitchFamily="34" charset="0"/>
              <a:sym typeface="Helvetica Neue"/>
            </a:endParaRPr>
          </a:p>
          <a:p>
            <a:pPr marL="609585" marR="372524" indent="-406390">
              <a:lnSpc>
                <a:spcPct val="115000"/>
              </a:lnSpc>
              <a:buSzPts val="1200"/>
              <a:buFont typeface="Raleway"/>
              <a:buChar char="●"/>
            </a:pPr>
            <a:r>
              <a:rPr lang="en" sz="1600" b="1">
                <a:latin typeface="Arial" panose="020B0604020202020204" pitchFamily="34" charset="0"/>
                <a:ea typeface="Raleway"/>
                <a:cs typeface="Arial" panose="020B0604020202020204" pitchFamily="34" charset="0"/>
                <a:sym typeface="Raleway"/>
              </a:rPr>
              <a:t>Line 1</a:t>
            </a:r>
            <a:r>
              <a:rPr lang="en" sz="1600">
                <a:latin typeface="Arial" panose="020B0604020202020204" pitchFamily="34" charset="0"/>
                <a:ea typeface="Raleway"/>
                <a:cs typeface="Arial" panose="020B0604020202020204" pitchFamily="34" charset="0"/>
                <a:sym typeface="Raleway"/>
              </a:rPr>
              <a:t> begins with an '@' character and is followed by a </a:t>
            </a:r>
            <a:r>
              <a:rPr lang="en" sz="1600" b="1">
                <a:latin typeface="Arial" panose="020B0604020202020204" pitchFamily="34" charset="0"/>
                <a:ea typeface="Raleway"/>
                <a:cs typeface="Arial" panose="020B0604020202020204" pitchFamily="34" charset="0"/>
                <a:sym typeface="Raleway"/>
              </a:rPr>
              <a:t>sequence identifier</a:t>
            </a:r>
            <a:r>
              <a:rPr lang="en" sz="1600">
                <a:latin typeface="Arial" panose="020B0604020202020204" pitchFamily="34" charset="0"/>
                <a:ea typeface="Raleway"/>
                <a:cs typeface="Arial" panose="020B0604020202020204" pitchFamily="34" charset="0"/>
                <a:sym typeface="Raleway"/>
              </a:rPr>
              <a:t> and an optional description (like a FASTA title line).</a:t>
            </a:r>
            <a:endParaRPr sz="1600">
              <a:latin typeface="Arial" panose="020B0604020202020204" pitchFamily="34" charset="0"/>
              <a:ea typeface="Raleway"/>
              <a:cs typeface="Arial" panose="020B0604020202020204" pitchFamily="34" charset="0"/>
              <a:sym typeface="Raleway"/>
            </a:endParaRPr>
          </a:p>
          <a:p>
            <a:pPr marL="609585" marR="372524" indent="-406390">
              <a:lnSpc>
                <a:spcPct val="115000"/>
              </a:lnSpc>
              <a:spcBef>
                <a:spcPts val="1333"/>
              </a:spcBef>
              <a:buSzPts val="1200"/>
              <a:buFont typeface="Raleway"/>
              <a:buChar char="●"/>
            </a:pPr>
            <a:r>
              <a:rPr lang="en" sz="1600" b="1">
                <a:latin typeface="Arial" panose="020B0604020202020204" pitchFamily="34" charset="0"/>
                <a:ea typeface="Raleway"/>
                <a:cs typeface="Arial" panose="020B0604020202020204" pitchFamily="34" charset="0"/>
                <a:sym typeface="Raleway"/>
              </a:rPr>
              <a:t>Line 2</a:t>
            </a:r>
            <a:r>
              <a:rPr lang="en" sz="1600">
                <a:latin typeface="Arial" panose="020B0604020202020204" pitchFamily="34" charset="0"/>
                <a:ea typeface="Raleway"/>
                <a:cs typeface="Arial" panose="020B0604020202020204" pitchFamily="34" charset="0"/>
                <a:sym typeface="Raleway"/>
              </a:rPr>
              <a:t> is the raw </a:t>
            </a:r>
            <a:r>
              <a:rPr lang="en" sz="1600" b="1">
                <a:latin typeface="Arial" panose="020B0604020202020204" pitchFamily="34" charset="0"/>
                <a:ea typeface="Raleway"/>
                <a:cs typeface="Arial" panose="020B0604020202020204" pitchFamily="34" charset="0"/>
                <a:sym typeface="Raleway"/>
              </a:rPr>
              <a:t>sequence</a:t>
            </a:r>
            <a:r>
              <a:rPr lang="en" sz="1600">
                <a:latin typeface="Arial" panose="020B0604020202020204" pitchFamily="34" charset="0"/>
                <a:ea typeface="Raleway"/>
                <a:cs typeface="Arial" panose="020B0604020202020204" pitchFamily="34" charset="0"/>
                <a:sym typeface="Raleway"/>
              </a:rPr>
              <a:t> letters.</a:t>
            </a:r>
            <a:endParaRPr sz="1600">
              <a:latin typeface="Arial" panose="020B0604020202020204" pitchFamily="34" charset="0"/>
              <a:ea typeface="Raleway"/>
              <a:cs typeface="Arial" panose="020B0604020202020204" pitchFamily="34" charset="0"/>
              <a:sym typeface="Raleway"/>
            </a:endParaRPr>
          </a:p>
          <a:p>
            <a:pPr marL="609585" marR="372524" indent="-406390">
              <a:lnSpc>
                <a:spcPct val="115000"/>
              </a:lnSpc>
              <a:spcBef>
                <a:spcPts val="1333"/>
              </a:spcBef>
              <a:buSzPts val="1200"/>
              <a:buFont typeface="Raleway"/>
              <a:buChar char="●"/>
            </a:pPr>
            <a:r>
              <a:rPr lang="en" sz="1600" b="1">
                <a:latin typeface="Arial" panose="020B0604020202020204" pitchFamily="34" charset="0"/>
                <a:ea typeface="Raleway"/>
                <a:cs typeface="Arial" panose="020B0604020202020204" pitchFamily="34" charset="0"/>
                <a:sym typeface="Raleway"/>
              </a:rPr>
              <a:t>Line 3</a:t>
            </a:r>
            <a:r>
              <a:rPr lang="en" sz="1600">
                <a:latin typeface="Arial" panose="020B0604020202020204" pitchFamily="34" charset="0"/>
                <a:ea typeface="Raleway"/>
                <a:cs typeface="Arial" panose="020B0604020202020204" pitchFamily="34" charset="0"/>
                <a:sym typeface="Raleway"/>
              </a:rPr>
              <a:t> begins with a '+' character and is optionally followed by the same </a:t>
            </a:r>
            <a:r>
              <a:rPr lang="en" sz="1600" b="1">
                <a:latin typeface="Arial" panose="020B0604020202020204" pitchFamily="34" charset="0"/>
                <a:ea typeface="Raleway"/>
                <a:cs typeface="Arial" panose="020B0604020202020204" pitchFamily="34" charset="0"/>
                <a:sym typeface="Raleway"/>
              </a:rPr>
              <a:t>sequence</a:t>
            </a:r>
            <a:r>
              <a:rPr lang="en" sz="1600">
                <a:latin typeface="Arial" panose="020B0604020202020204" pitchFamily="34" charset="0"/>
                <a:ea typeface="Raleway"/>
                <a:cs typeface="Arial" panose="020B0604020202020204" pitchFamily="34" charset="0"/>
                <a:sym typeface="Raleway"/>
              </a:rPr>
              <a:t> </a:t>
            </a:r>
            <a:r>
              <a:rPr lang="en" sz="1600" b="1">
                <a:latin typeface="Arial" panose="020B0604020202020204" pitchFamily="34" charset="0"/>
                <a:ea typeface="Raleway"/>
                <a:cs typeface="Arial" panose="020B0604020202020204" pitchFamily="34" charset="0"/>
                <a:sym typeface="Raleway"/>
              </a:rPr>
              <a:t>identifier</a:t>
            </a:r>
            <a:r>
              <a:rPr lang="en" sz="1600">
                <a:latin typeface="Arial" panose="020B0604020202020204" pitchFamily="34" charset="0"/>
                <a:ea typeface="Raleway"/>
                <a:cs typeface="Arial" panose="020B0604020202020204" pitchFamily="34" charset="0"/>
                <a:sym typeface="Raleway"/>
              </a:rPr>
              <a:t> (and any description) again.</a:t>
            </a:r>
            <a:endParaRPr sz="1600">
              <a:latin typeface="Arial" panose="020B0604020202020204" pitchFamily="34" charset="0"/>
              <a:ea typeface="Raleway"/>
              <a:cs typeface="Arial" panose="020B0604020202020204" pitchFamily="34" charset="0"/>
              <a:sym typeface="Raleway"/>
            </a:endParaRPr>
          </a:p>
          <a:p>
            <a:pPr marL="609585" marR="372524" indent="-406390">
              <a:lnSpc>
                <a:spcPct val="115000"/>
              </a:lnSpc>
              <a:spcBef>
                <a:spcPts val="1333"/>
              </a:spcBef>
              <a:spcAft>
                <a:spcPts val="1333"/>
              </a:spcAft>
              <a:buSzPts val="1200"/>
              <a:buFont typeface="Raleway"/>
              <a:buChar char="●"/>
            </a:pPr>
            <a:r>
              <a:rPr lang="en" sz="1600" b="1">
                <a:latin typeface="Arial" panose="020B0604020202020204" pitchFamily="34" charset="0"/>
                <a:ea typeface="Raleway"/>
                <a:cs typeface="Arial" panose="020B0604020202020204" pitchFamily="34" charset="0"/>
                <a:sym typeface="Raleway"/>
              </a:rPr>
              <a:t>Line 4</a:t>
            </a:r>
            <a:r>
              <a:rPr lang="en" sz="1600">
                <a:latin typeface="Arial" panose="020B0604020202020204" pitchFamily="34" charset="0"/>
                <a:ea typeface="Raleway"/>
                <a:cs typeface="Arial" panose="020B0604020202020204" pitchFamily="34" charset="0"/>
                <a:sym typeface="Raleway"/>
              </a:rPr>
              <a:t> encodes the </a:t>
            </a:r>
            <a:r>
              <a:rPr lang="en" sz="1600" b="1">
                <a:latin typeface="Arial" panose="020B0604020202020204" pitchFamily="34" charset="0"/>
                <a:ea typeface="Raleway"/>
                <a:cs typeface="Arial" panose="020B0604020202020204" pitchFamily="34" charset="0"/>
                <a:sym typeface="Raleway"/>
              </a:rPr>
              <a:t>quality values</a:t>
            </a:r>
            <a:r>
              <a:rPr lang="en" sz="1600">
                <a:latin typeface="Arial" panose="020B0604020202020204" pitchFamily="34" charset="0"/>
                <a:ea typeface="Raleway"/>
                <a:cs typeface="Arial" panose="020B0604020202020204" pitchFamily="34" charset="0"/>
                <a:sym typeface="Raleway"/>
              </a:rPr>
              <a:t> for the sequence in Line 2, and must contain the same number of symbols as letters in the sequence.</a:t>
            </a:r>
            <a:endParaRPr sz="1600">
              <a:latin typeface="Arial" panose="020B0604020202020204" pitchFamily="34" charset="0"/>
              <a:ea typeface="Raleway"/>
              <a:cs typeface="Arial" panose="020B0604020202020204" pitchFamily="34" charset="0"/>
              <a:sym typeface="Raleway"/>
            </a:endParaRPr>
          </a:p>
        </p:txBody>
      </p:sp>
      <p:sp>
        <p:nvSpPr>
          <p:cNvPr id="218" name="Google Shape;218;p2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Arial" panose="020B0604020202020204" pitchFamily="34" charset="0"/>
                <a:ea typeface="Raleway"/>
                <a:cs typeface="Arial" panose="020B0604020202020204" pitchFamily="34" charset="0"/>
                <a:sym typeface="Raleway"/>
              </a:rPr>
              <a:t>FASTQ File Format</a:t>
            </a:r>
            <a:endParaRPr dirty="0">
              <a:latin typeface="Arial" panose="020B0604020202020204" pitchFamily="34" charset="0"/>
              <a:ea typeface="Raleway"/>
              <a:cs typeface="Arial" panose="020B0604020202020204" pitchFamily="34" charset="0"/>
              <a:sym typeface="Raleway"/>
            </a:endParaRPr>
          </a:p>
        </p:txBody>
      </p:sp>
      <p:sp>
        <p:nvSpPr>
          <p:cNvPr id="219" name="Google Shape;219;p24"/>
          <p:cNvSpPr/>
          <p:nvPr/>
        </p:nvSpPr>
        <p:spPr>
          <a:xfrm>
            <a:off x="1838000" y="1979700"/>
            <a:ext cx="85200" cy="763600"/>
          </a:xfrm>
          <a:prstGeom prst="leftBracket">
            <a:avLst>
              <a:gd name="adj" fmla="val 8333"/>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220" name="Google Shape;220;p24"/>
          <p:cNvSpPr txBox="1"/>
          <p:nvPr/>
        </p:nvSpPr>
        <p:spPr>
          <a:xfrm>
            <a:off x="160367" y="2102300"/>
            <a:ext cx="1646400" cy="379200"/>
          </a:xfrm>
          <a:prstGeom prst="rect">
            <a:avLst/>
          </a:prstGeom>
          <a:noFill/>
          <a:ln>
            <a:noFill/>
          </a:ln>
        </p:spPr>
        <p:txBody>
          <a:bodyPr spcFirstLastPara="1" wrap="square" lIns="121900" tIns="121900" rIns="121900" bIns="121900" anchor="t" anchorCtr="0">
            <a:noAutofit/>
          </a:bodyPr>
          <a:lstStyle/>
          <a:p>
            <a:pPr algn="r"/>
            <a:r>
              <a:rPr lang="en" sz="2400">
                <a:latin typeface="Arial" panose="020B0604020202020204" pitchFamily="34" charset="0"/>
                <a:ea typeface="Helvetica Neue"/>
                <a:cs typeface="Arial" panose="020B0604020202020204" pitchFamily="34" charset="0"/>
                <a:sym typeface="Helvetica Neue"/>
              </a:rPr>
              <a:t>One read</a:t>
            </a:r>
            <a:endParaRPr sz="2400">
              <a:latin typeface="Arial" panose="020B0604020202020204" pitchFamily="34" charset="0"/>
              <a:ea typeface="Helvetica Neue"/>
              <a:cs typeface="Arial" panose="020B0604020202020204" pitchFamily="34" charset="0"/>
              <a:sym typeface="Helvetica Neue"/>
            </a:endParaRPr>
          </a:p>
        </p:txBody>
      </p:sp>
      <p:sp>
        <p:nvSpPr>
          <p:cNvPr id="221" name="Google Shape;221;p24"/>
          <p:cNvSpPr txBox="1"/>
          <p:nvPr/>
        </p:nvSpPr>
        <p:spPr>
          <a:xfrm>
            <a:off x="160367" y="3016700"/>
            <a:ext cx="1646400" cy="379200"/>
          </a:xfrm>
          <a:prstGeom prst="rect">
            <a:avLst/>
          </a:prstGeom>
          <a:noFill/>
          <a:ln>
            <a:noFill/>
          </a:ln>
        </p:spPr>
        <p:txBody>
          <a:bodyPr spcFirstLastPara="1" wrap="square" lIns="121900" tIns="121900" rIns="121900" bIns="121900" anchor="t" anchorCtr="0">
            <a:noAutofit/>
          </a:bodyPr>
          <a:lstStyle/>
          <a:p>
            <a:pPr algn="r"/>
            <a:r>
              <a:rPr lang="en" sz="2400">
                <a:latin typeface="Arial" panose="020B0604020202020204" pitchFamily="34" charset="0"/>
                <a:ea typeface="Helvetica Neue"/>
                <a:cs typeface="Arial" panose="020B0604020202020204" pitchFamily="34" charset="0"/>
                <a:sym typeface="Helvetica Neue"/>
              </a:rPr>
              <a:t>Another read</a:t>
            </a:r>
            <a:endParaRPr sz="2400">
              <a:latin typeface="Arial" panose="020B0604020202020204" pitchFamily="34" charset="0"/>
              <a:ea typeface="Helvetica Neue"/>
              <a:cs typeface="Arial" panose="020B0604020202020204" pitchFamily="34" charset="0"/>
              <a:sym typeface="Helvetica Neue"/>
            </a:endParaRPr>
          </a:p>
        </p:txBody>
      </p:sp>
      <p:sp>
        <p:nvSpPr>
          <p:cNvPr id="222" name="Google Shape;222;p24"/>
          <p:cNvSpPr/>
          <p:nvPr/>
        </p:nvSpPr>
        <p:spPr>
          <a:xfrm>
            <a:off x="1838000" y="2894100"/>
            <a:ext cx="85200" cy="763600"/>
          </a:xfrm>
          <a:prstGeom prst="leftBracket">
            <a:avLst>
              <a:gd name="adj" fmla="val 8333"/>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pPr>
              <a:lnSpc>
                <a:spcPct val="115000"/>
              </a:lnSpc>
              <a:buClr>
                <a:schemeClr val="dk1"/>
              </a:buClr>
              <a:buSzPts val="990"/>
            </a:pPr>
            <a:r>
              <a:rPr lang="en" sz="3493" dirty="0" err="1">
                <a:latin typeface="Arial" panose="020B0604020202020204" pitchFamily="34" charset="0"/>
                <a:ea typeface="Raleway"/>
                <a:cs typeface="Arial" panose="020B0604020202020204" pitchFamily="34" charset="0"/>
                <a:sym typeface="Raleway"/>
              </a:rPr>
              <a:t>Fastq</a:t>
            </a:r>
            <a:r>
              <a:rPr lang="en" sz="3493" dirty="0">
                <a:latin typeface="Arial" panose="020B0604020202020204" pitchFamily="34" charset="0"/>
                <a:ea typeface="Raleway"/>
                <a:cs typeface="Arial" panose="020B0604020202020204" pitchFamily="34" charset="0"/>
                <a:sym typeface="Raleway"/>
              </a:rPr>
              <a:t> File – </a:t>
            </a:r>
            <a:r>
              <a:rPr lang="en" sz="3493" dirty="0" err="1">
                <a:latin typeface="Arial" panose="020B0604020202020204" pitchFamily="34" charset="0"/>
                <a:ea typeface="Raleway"/>
                <a:cs typeface="Arial" panose="020B0604020202020204" pitchFamily="34" charset="0"/>
                <a:sym typeface="Raleway"/>
              </a:rPr>
              <a:t>Phred</a:t>
            </a:r>
            <a:r>
              <a:rPr lang="en" sz="3493" dirty="0">
                <a:latin typeface="Arial" panose="020B0604020202020204" pitchFamily="34" charset="0"/>
                <a:ea typeface="Raleway"/>
                <a:cs typeface="Arial" panose="020B0604020202020204" pitchFamily="34" charset="0"/>
                <a:sym typeface="Raleway"/>
              </a:rPr>
              <a:t> Quality Score</a:t>
            </a:r>
            <a:endParaRPr sz="3493" dirty="0">
              <a:latin typeface="Arial" panose="020B0604020202020204" pitchFamily="34" charset="0"/>
              <a:ea typeface="Raleway"/>
              <a:cs typeface="Arial" panose="020B0604020202020204" pitchFamily="34" charset="0"/>
              <a:sym typeface="Raleway"/>
            </a:endParaRPr>
          </a:p>
          <a:p>
            <a:pPr>
              <a:buSzPts val="990"/>
            </a:pPr>
            <a:endParaRPr sz="3360" dirty="0">
              <a:latin typeface="Arial" panose="020B0604020202020204" pitchFamily="34" charset="0"/>
              <a:cs typeface="Arial" panose="020B0604020202020204" pitchFamily="34" charset="0"/>
            </a:endParaRPr>
          </a:p>
        </p:txBody>
      </p:sp>
      <p:sp>
        <p:nvSpPr>
          <p:cNvPr id="229" name="Google Shape;229;p25"/>
          <p:cNvSpPr txBox="1">
            <a:spLocks noGrp="1"/>
          </p:cNvSpPr>
          <p:nvPr>
            <p:ph type="body" idx="1"/>
          </p:nvPr>
        </p:nvSpPr>
        <p:spPr>
          <a:xfrm>
            <a:off x="415600" y="1231833"/>
            <a:ext cx="11360800" cy="4986000"/>
          </a:xfrm>
          <a:prstGeom prst="rect">
            <a:avLst/>
          </a:prstGeom>
        </p:spPr>
        <p:txBody>
          <a:bodyPr spcFirstLastPara="1" vert="horz" wrap="square" lIns="121900" tIns="121900" rIns="121900" bIns="121900" rtlCol="0" anchor="t" anchorCtr="0">
            <a:normAutofit/>
          </a:bodyPr>
          <a:lstStyle/>
          <a:p>
            <a:pPr>
              <a:buFont typeface="Raleway"/>
              <a:buChar char="●"/>
            </a:pPr>
            <a:r>
              <a:rPr lang="en">
                <a:solidFill>
                  <a:srgbClr val="000000"/>
                </a:solidFill>
                <a:latin typeface="Arial" panose="020B0604020202020204" pitchFamily="34" charset="0"/>
                <a:ea typeface="Raleway"/>
                <a:cs typeface="Arial" panose="020B0604020202020204" pitchFamily="34" charset="0"/>
                <a:sym typeface="Raleway"/>
              </a:rPr>
              <a:t>Quality scores (Q) report the probability that the base call is incorrect</a:t>
            </a:r>
            <a:endParaRPr>
              <a:solidFill>
                <a:srgbClr val="000000"/>
              </a:solidFill>
              <a:latin typeface="Arial" panose="020B0604020202020204" pitchFamily="34" charset="0"/>
              <a:ea typeface="Raleway"/>
              <a:cs typeface="Arial" panose="020B0604020202020204" pitchFamily="34" charset="0"/>
              <a:sym typeface="Raleway"/>
            </a:endParaRPr>
          </a:p>
          <a:p>
            <a:pPr marL="0" indent="0">
              <a:spcBef>
                <a:spcPts val="1600"/>
              </a:spcBef>
              <a:buNone/>
            </a:pPr>
            <a:endParaRPr>
              <a:latin typeface="Arial" panose="020B0604020202020204" pitchFamily="34" charset="0"/>
              <a:cs typeface="Arial" panose="020B0604020202020204" pitchFamily="34" charset="0"/>
            </a:endParaRPr>
          </a:p>
          <a:p>
            <a:pPr indent="0">
              <a:spcBef>
                <a:spcPts val="1600"/>
              </a:spcBef>
              <a:spcAft>
                <a:spcPts val="1600"/>
              </a:spcAft>
              <a:buNone/>
            </a:pPr>
            <a:endParaRPr>
              <a:latin typeface="Arial" panose="020B0604020202020204" pitchFamily="34" charset="0"/>
              <a:cs typeface="Arial" panose="020B0604020202020204" pitchFamily="34" charset="0"/>
            </a:endParaRPr>
          </a:p>
        </p:txBody>
      </p:sp>
      <p:pic>
        <p:nvPicPr>
          <p:cNvPr id="230" name="Google Shape;230;p25"/>
          <p:cNvPicPr preferRelativeResize="0"/>
          <p:nvPr/>
        </p:nvPicPr>
        <p:blipFill>
          <a:blip r:embed="rId3">
            <a:alphaModFix/>
          </a:blip>
          <a:stretch>
            <a:fillRect/>
          </a:stretch>
        </p:blipFill>
        <p:spPr>
          <a:xfrm>
            <a:off x="2781300" y="3066800"/>
            <a:ext cx="6629400" cy="2717800"/>
          </a:xfrm>
          <a:prstGeom prst="rect">
            <a:avLst/>
          </a:prstGeom>
          <a:noFill/>
          <a:ln>
            <a:noFill/>
          </a:ln>
        </p:spPr>
      </p:pic>
      <p:sp>
        <p:nvSpPr>
          <p:cNvPr id="231" name="Google Shape;231;p25"/>
          <p:cNvSpPr txBox="1">
            <a:spLocks noGrp="1"/>
          </p:cNvSpPr>
          <p:nvPr>
            <p:ph type="body" idx="1"/>
          </p:nvPr>
        </p:nvSpPr>
        <p:spPr>
          <a:xfrm>
            <a:off x="415600" y="5820633"/>
            <a:ext cx="11360800" cy="763600"/>
          </a:xfrm>
          <a:prstGeom prst="rect">
            <a:avLst/>
          </a:prstGeom>
        </p:spPr>
        <p:txBody>
          <a:bodyPr spcFirstLastPara="1" vert="horz" wrap="square" lIns="121900" tIns="121900" rIns="121900" bIns="121900" rtlCol="0" anchor="t" anchorCtr="0">
            <a:normAutofit/>
          </a:bodyPr>
          <a:lstStyle/>
          <a:p>
            <a:pPr>
              <a:buSzPct val="100000"/>
            </a:pPr>
            <a:r>
              <a:rPr lang="en" dirty="0">
                <a:latin typeface="Arial" panose="020B0604020202020204" pitchFamily="34" charset="0"/>
                <a:ea typeface="Raleway"/>
                <a:cs typeface="Arial" panose="020B0604020202020204" pitchFamily="34" charset="0"/>
                <a:sym typeface="Raleway"/>
              </a:rPr>
              <a:t>Field standard is to accept bases with Q&gt;20</a:t>
            </a:r>
            <a:endParaRPr dirty="0">
              <a:latin typeface="Arial" panose="020B0604020202020204" pitchFamily="34" charset="0"/>
              <a:ea typeface="Raleway"/>
              <a:cs typeface="Arial" panose="020B0604020202020204" pitchFamily="34" charset="0"/>
              <a:sym typeface="Raleway"/>
            </a:endParaRPr>
          </a:p>
          <a:p>
            <a:pPr indent="0">
              <a:spcBef>
                <a:spcPts val="1600"/>
              </a:spcBef>
              <a:spcAft>
                <a:spcPts val="1600"/>
              </a:spcAft>
              <a:buNone/>
            </a:pPr>
            <a:endParaRPr dirty="0">
              <a:latin typeface="Arial" panose="020B0604020202020204" pitchFamily="34" charset="0"/>
              <a:cs typeface="Arial" panose="020B0604020202020204" pitchFamily="34" charset="0"/>
            </a:endParaRPr>
          </a:p>
        </p:txBody>
      </p:sp>
      <p:cxnSp>
        <p:nvCxnSpPr>
          <p:cNvPr id="232" name="Google Shape;232;p25"/>
          <p:cNvCxnSpPr/>
          <p:nvPr/>
        </p:nvCxnSpPr>
        <p:spPr>
          <a:xfrm rot="10800000">
            <a:off x="5747433" y="2194667"/>
            <a:ext cx="0" cy="509600"/>
          </a:xfrm>
          <a:prstGeom prst="straightConnector1">
            <a:avLst/>
          </a:prstGeom>
          <a:noFill/>
          <a:ln w="28575" cap="flat" cmpd="sng">
            <a:solidFill>
              <a:srgbClr val="38761D"/>
            </a:solidFill>
            <a:prstDash val="solid"/>
            <a:round/>
            <a:headEnd type="none" w="med" len="med"/>
            <a:tailEnd type="triangle" w="med" len="med"/>
          </a:ln>
        </p:spPr>
      </p:cxnSp>
      <p:sp>
        <p:nvSpPr>
          <p:cNvPr id="233" name="Google Shape;233;p25"/>
          <p:cNvSpPr txBox="1"/>
          <p:nvPr/>
        </p:nvSpPr>
        <p:spPr>
          <a:xfrm>
            <a:off x="5849033" y="2162067"/>
            <a:ext cx="606000" cy="574412"/>
          </a:xfrm>
          <a:prstGeom prst="rect">
            <a:avLst/>
          </a:prstGeom>
          <a:noFill/>
          <a:ln>
            <a:noFill/>
          </a:ln>
        </p:spPr>
        <p:txBody>
          <a:bodyPr spcFirstLastPara="1" wrap="square" lIns="121900" tIns="121900" rIns="121900" bIns="121900" anchor="t" anchorCtr="0">
            <a:spAutoFit/>
          </a:bodyPr>
          <a:lstStyle/>
          <a:p>
            <a:r>
              <a:rPr lang="en" sz="2133">
                <a:latin typeface="Arial" panose="020B0604020202020204" pitchFamily="34" charset="0"/>
                <a:ea typeface="Raleway"/>
                <a:cs typeface="Arial" panose="020B0604020202020204" pitchFamily="34" charset="0"/>
                <a:sym typeface="Raleway"/>
              </a:rPr>
              <a:t>Q</a:t>
            </a:r>
            <a:endParaRPr sz="2133">
              <a:latin typeface="Arial" panose="020B0604020202020204" pitchFamily="34" charset="0"/>
              <a:ea typeface="Raleway"/>
              <a:cs typeface="Arial" panose="020B0604020202020204" pitchFamily="34" charset="0"/>
              <a:sym typeface="Raleway"/>
            </a:endParaRPr>
          </a:p>
        </p:txBody>
      </p:sp>
      <p:cxnSp>
        <p:nvCxnSpPr>
          <p:cNvPr id="234" name="Google Shape;234;p25"/>
          <p:cNvCxnSpPr/>
          <p:nvPr/>
        </p:nvCxnSpPr>
        <p:spPr>
          <a:xfrm>
            <a:off x="6458633" y="2194667"/>
            <a:ext cx="0" cy="509600"/>
          </a:xfrm>
          <a:prstGeom prst="straightConnector1">
            <a:avLst/>
          </a:prstGeom>
          <a:noFill/>
          <a:ln w="28575" cap="flat" cmpd="sng">
            <a:solidFill>
              <a:srgbClr val="000000"/>
            </a:solidFill>
            <a:prstDash val="solid"/>
            <a:round/>
            <a:headEnd type="none" w="med" len="med"/>
            <a:tailEnd type="triangle" w="med" len="med"/>
          </a:ln>
        </p:spPr>
      </p:cxnSp>
      <p:sp>
        <p:nvSpPr>
          <p:cNvPr id="235" name="Google Shape;235;p25"/>
          <p:cNvSpPr txBox="1"/>
          <p:nvPr/>
        </p:nvSpPr>
        <p:spPr>
          <a:xfrm>
            <a:off x="6556633" y="2054967"/>
            <a:ext cx="2013600" cy="902643"/>
          </a:xfrm>
          <a:prstGeom prst="rect">
            <a:avLst/>
          </a:prstGeom>
          <a:noFill/>
          <a:ln>
            <a:noFill/>
          </a:ln>
        </p:spPr>
        <p:txBody>
          <a:bodyPr spcFirstLastPara="1" wrap="square" lIns="121900" tIns="121900" rIns="121900" bIns="121900" anchor="t" anchorCtr="0">
            <a:spAutoFit/>
          </a:bodyPr>
          <a:lstStyle/>
          <a:p>
            <a:r>
              <a:rPr lang="en" sz="2133">
                <a:latin typeface="Arial" panose="020B0604020202020204" pitchFamily="34" charset="0"/>
                <a:ea typeface="Raleway"/>
                <a:cs typeface="Arial" panose="020B0604020202020204" pitchFamily="34" charset="0"/>
                <a:sym typeface="Raleway"/>
              </a:rPr>
              <a:t>Probability of error</a:t>
            </a:r>
            <a:endParaRPr sz="2133">
              <a:latin typeface="Arial" panose="020B0604020202020204" pitchFamily="34" charset="0"/>
              <a:ea typeface="Raleway"/>
              <a:cs typeface="Arial" panose="020B0604020202020204" pitchFamily="34" charset="0"/>
              <a:sym typeface="Raleway"/>
            </a:endParaRPr>
          </a:p>
        </p:txBody>
      </p:sp>
      <p:cxnSp>
        <p:nvCxnSpPr>
          <p:cNvPr id="236" name="Google Shape;236;p25"/>
          <p:cNvCxnSpPr/>
          <p:nvPr/>
        </p:nvCxnSpPr>
        <p:spPr>
          <a:xfrm>
            <a:off x="8803100" y="2194667"/>
            <a:ext cx="0" cy="509600"/>
          </a:xfrm>
          <a:prstGeom prst="straightConnector1">
            <a:avLst/>
          </a:prstGeom>
          <a:noFill/>
          <a:ln w="28575" cap="flat" cmpd="sng">
            <a:solidFill>
              <a:srgbClr val="FF0000"/>
            </a:solidFill>
            <a:prstDash val="solid"/>
            <a:round/>
            <a:headEnd type="none" w="med" len="med"/>
            <a:tailEnd type="triangle" w="med" len="med"/>
          </a:ln>
        </p:spPr>
      </p:cxnSp>
      <p:sp>
        <p:nvSpPr>
          <p:cNvPr id="237" name="Google Shape;237;p25"/>
          <p:cNvSpPr txBox="1"/>
          <p:nvPr/>
        </p:nvSpPr>
        <p:spPr>
          <a:xfrm>
            <a:off x="8904700" y="2162067"/>
            <a:ext cx="606000" cy="574412"/>
          </a:xfrm>
          <a:prstGeom prst="rect">
            <a:avLst/>
          </a:prstGeom>
          <a:noFill/>
          <a:ln>
            <a:noFill/>
          </a:ln>
        </p:spPr>
        <p:txBody>
          <a:bodyPr spcFirstLastPara="1" wrap="square" lIns="121900" tIns="121900" rIns="121900" bIns="121900" anchor="t" anchorCtr="0">
            <a:spAutoFit/>
          </a:bodyPr>
          <a:lstStyle/>
          <a:p>
            <a:r>
              <a:rPr lang="en" sz="2133">
                <a:latin typeface="Arial" panose="020B0604020202020204" pitchFamily="34" charset="0"/>
                <a:ea typeface="Raleway"/>
                <a:cs typeface="Arial" panose="020B0604020202020204" pitchFamily="34" charset="0"/>
                <a:sym typeface="Raleway"/>
              </a:rPr>
              <a:t>Q</a:t>
            </a:r>
            <a:endParaRPr sz="2133">
              <a:latin typeface="Arial" panose="020B0604020202020204" pitchFamily="34" charset="0"/>
              <a:ea typeface="Raleway"/>
              <a:cs typeface="Arial" panose="020B0604020202020204" pitchFamily="34" charset="0"/>
              <a:sym typeface="Raleway"/>
            </a:endParaRPr>
          </a:p>
        </p:txBody>
      </p:sp>
      <p:cxnSp>
        <p:nvCxnSpPr>
          <p:cNvPr id="238" name="Google Shape;238;p25"/>
          <p:cNvCxnSpPr/>
          <p:nvPr/>
        </p:nvCxnSpPr>
        <p:spPr>
          <a:xfrm rot="10800000">
            <a:off x="9514300" y="2194667"/>
            <a:ext cx="0" cy="509600"/>
          </a:xfrm>
          <a:prstGeom prst="straightConnector1">
            <a:avLst/>
          </a:prstGeom>
          <a:noFill/>
          <a:ln w="28575" cap="flat" cmpd="sng">
            <a:solidFill>
              <a:srgbClr val="000000"/>
            </a:solidFill>
            <a:prstDash val="solid"/>
            <a:round/>
            <a:headEnd type="none" w="med" len="med"/>
            <a:tailEnd type="triangle" w="med" len="med"/>
          </a:ln>
        </p:spPr>
      </p:cxnSp>
      <p:sp>
        <p:nvSpPr>
          <p:cNvPr id="239" name="Google Shape;239;p25"/>
          <p:cNvSpPr txBox="1"/>
          <p:nvPr/>
        </p:nvSpPr>
        <p:spPr>
          <a:xfrm>
            <a:off x="9612300" y="2054967"/>
            <a:ext cx="2013600" cy="902643"/>
          </a:xfrm>
          <a:prstGeom prst="rect">
            <a:avLst/>
          </a:prstGeom>
          <a:noFill/>
          <a:ln>
            <a:noFill/>
          </a:ln>
        </p:spPr>
        <p:txBody>
          <a:bodyPr spcFirstLastPara="1" wrap="square" lIns="121900" tIns="121900" rIns="121900" bIns="121900" anchor="t" anchorCtr="0">
            <a:spAutoFit/>
          </a:bodyPr>
          <a:lstStyle/>
          <a:p>
            <a:r>
              <a:rPr lang="en" sz="2133">
                <a:latin typeface="Arial" panose="020B0604020202020204" pitchFamily="34" charset="0"/>
                <a:ea typeface="Raleway"/>
                <a:cs typeface="Arial" panose="020B0604020202020204" pitchFamily="34" charset="0"/>
                <a:sym typeface="Raleway"/>
              </a:rPr>
              <a:t>Probability of error</a:t>
            </a:r>
            <a:endParaRPr sz="2133">
              <a:latin typeface="Arial" panose="020B0604020202020204" pitchFamily="34" charset="0"/>
              <a:ea typeface="Raleway"/>
              <a:cs typeface="Arial" panose="020B0604020202020204" pitchFamily="34" charset="0"/>
              <a:sym typeface="Raleway"/>
            </a:endParaRPr>
          </a:p>
        </p:txBody>
      </p:sp>
      <p:sp>
        <p:nvSpPr>
          <p:cNvPr id="240" name="Google Shape;240;p25"/>
          <p:cNvSpPr/>
          <p:nvPr/>
        </p:nvSpPr>
        <p:spPr>
          <a:xfrm>
            <a:off x="2451267" y="2167967"/>
            <a:ext cx="2699200" cy="67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267" i="1">
                <a:latin typeface="Arial" panose="020B0604020202020204" pitchFamily="34" charset="0"/>
                <a:ea typeface="Raleway"/>
                <a:cs typeface="Arial" panose="020B0604020202020204" pitchFamily="34" charset="0"/>
                <a:sym typeface="Raleway"/>
              </a:rPr>
              <a:t>Q</a:t>
            </a:r>
            <a:r>
              <a:rPr lang="en" sz="2267">
                <a:latin typeface="Arial" panose="020B0604020202020204" pitchFamily="34" charset="0"/>
                <a:ea typeface="Raleway"/>
                <a:cs typeface="Arial" panose="020B0604020202020204" pitchFamily="34" charset="0"/>
                <a:sym typeface="Raleway"/>
              </a:rPr>
              <a:t> = -10 log</a:t>
            </a:r>
            <a:r>
              <a:rPr lang="en" sz="2267" baseline="-25000">
                <a:latin typeface="Arial" panose="020B0604020202020204" pitchFamily="34" charset="0"/>
                <a:ea typeface="Raleway"/>
                <a:cs typeface="Arial" panose="020B0604020202020204" pitchFamily="34" charset="0"/>
                <a:sym typeface="Raleway"/>
              </a:rPr>
              <a:t>10</a:t>
            </a:r>
            <a:r>
              <a:rPr lang="en" sz="2267">
                <a:latin typeface="Arial" panose="020B0604020202020204" pitchFamily="34" charset="0"/>
                <a:ea typeface="Raleway"/>
                <a:cs typeface="Arial" panose="020B0604020202020204" pitchFamily="34" charset="0"/>
                <a:sym typeface="Raleway"/>
              </a:rPr>
              <a:t> </a:t>
            </a:r>
            <a:r>
              <a:rPr lang="en" sz="2267" i="1">
                <a:latin typeface="Arial" panose="020B0604020202020204" pitchFamily="34" charset="0"/>
                <a:ea typeface="Raleway"/>
                <a:cs typeface="Arial" panose="020B0604020202020204" pitchFamily="34" charset="0"/>
                <a:sym typeface="Raleway"/>
              </a:rPr>
              <a:t>P</a:t>
            </a:r>
            <a:endParaRPr sz="2267" i="1">
              <a:latin typeface="Arial" panose="020B0604020202020204" pitchFamily="34" charset="0"/>
              <a:ea typeface="Raleway"/>
              <a:cs typeface="Arial" panose="020B0604020202020204" pitchFamily="34" charset="0"/>
              <a:sym typeface="Raleway"/>
            </a:endParaRPr>
          </a:p>
        </p:txBody>
      </p:sp>
      <p:sp>
        <p:nvSpPr>
          <p:cNvPr id="16" name="Footer Placeholder 7">
            <a:extLst>
              <a:ext uri="{FF2B5EF4-FFF2-40B4-BE49-F238E27FC236}">
                <a16:creationId xmlns:a16="http://schemas.microsoft.com/office/drawing/2014/main" id="{D78601F2-1731-C144-AFFF-BBEBA20FF4F4}"/>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latin typeface="Arial" panose="020B0604020202020204" pitchFamily="34" charset="0"/>
                <a:cs typeface="Arial" panose="020B0604020202020204" pitchFamily="34" charset="0"/>
              </a:rPr>
              <a:t>CMM 262 Winter 2022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415600" y="555997"/>
            <a:ext cx="11360800" cy="7636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ct val="100000"/>
            </a:pPr>
            <a:r>
              <a:rPr lang="en" sz="3600" dirty="0">
                <a:latin typeface="Arial" panose="020B0604020202020204" pitchFamily="34" charset="0"/>
                <a:ea typeface="Raleway"/>
                <a:cs typeface="Arial" panose="020B0604020202020204" pitchFamily="34" charset="0"/>
                <a:sym typeface="Raleway"/>
              </a:rPr>
              <a:t>Example </a:t>
            </a:r>
            <a:r>
              <a:rPr lang="en" sz="3600" dirty="0" err="1">
                <a:latin typeface="Arial" panose="020B0604020202020204" pitchFamily="34" charset="0"/>
                <a:ea typeface="Raleway"/>
                <a:cs typeface="Arial" panose="020B0604020202020204" pitchFamily="34" charset="0"/>
                <a:sym typeface="Raleway"/>
              </a:rPr>
              <a:t>Fastqc</a:t>
            </a:r>
            <a:r>
              <a:rPr lang="en" sz="3600" dirty="0">
                <a:latin typeface="Arial" panose="020B0604020202020204" pitchFamily="34" charset="0"/>
                <a:ea typeface="Raleway"/>
                <a:cs typeface="Arial" panose="020B0604020202020204" pitchFamily="34" charset="0"/>
                <a:sym typeface="Raleway"/>
              </a:rPr>
              <a:t> Output: Lower Quality Scores at the End of Reads</a:t>
            </a:r>
            <a:endParaRPr dirty="0">
              <a:latin typeface="Arial" panose="020B0604020202020204" pitchFamily="34" charset="0"/>
              <a:ea typeface="Raleway"/>
              <a:cs typeface="Arial" panose="020B0604020202020204" pitchFamily="34" charset="0"/>
              <a:sym typeface="Raleway"/>
            </a:endParaRPr>
          </a:p>
        </p:txBody>
      </p:sp>
      <p:sp>
        <p:nvSpPr>
          <p:cNvPr id="248" name="Google Shape;248;p26"/>
          <p:cNvSpPr txBox="1"/>
          <p:nvPr/>
        </p:nvSpPr>
        <p:spPr>
          <a:xfrm>
            <a:off x="4391587" y="6110248"/>
            <a:ext cx="2825600" cy="369200"/>
          </a:xfrm>
          <a:prstGeom prst="rect">
            <a:avLst/>
          </a:prstGeom>
          <a:noFill/>
          <a:ln>
            <a:noFill/>
          </a:ln>
        </p:spPr>
        <p:txBody>
          <a:bodyPr spcFirstLastPara="1" wrap="square" lIns="91433" tIns="45700" rIns="91433" bIns="45700" anchor="t" anchorCtr="0">
            <a:noAutofit/>
          </a:bodyPr>
          <a:lstStyle/>
          <a:p>
            <a:pPr algn="ctr"/>
            <a:r>
              <a:rPr lang="en" sz="2400">
                <a:solidFill>
                  <a:schemeClr val="dk1"/>
                </a:solidFill>
                <a:latin typeface="Calibri"/>
                <a:ea typeface="Calibri"/>
                <a:cs typeface="Calibri"/>
                <a:sym typeface="Calibri"/>
              </a:rPr>
              <a:t>Position in read (bp)</a:t>
            </a:r>
            <a:endParaRPr sz="1467"/>
          </a:p>
        </p:txBody>
      </p:sp>
      <p:sp>
        <p:nvSpPr>
          <p:cNvPr id="249" name="Google Shape;249;p26"/>
          <p:cNvSpPr txBox="1"/>
          <p:nvPr/>
        </p:nvSpPr>
        <p:spPr>
          <a:xfrm rot="-5400000">
            <a:off x="484409" y="3548985"/>
            <a:ext cx="2825600" cy="369200"/>
          </a:xfrm>
          <a:prstGeom prst="rect">
            <a:avLst/>
          </a:prstGeom>
          <a:noFill/>
          <a:ln>
            <a:noFill/>
          </a:ln>
        </p:spPr>
        <p:txBody>
          <a:bodyPr spcFirstLastPara="1" wrap="square" lIns="91433" tIns="45700" rIns="91433" bIns="45700" anchor="t" anchorCtr="0">
            <a:noAutofit/>
          </a:bodyPr>
          <a:lstStyle/>
          <a:p>
            <a:pPr algn="ctr"/>
            <a:r>
              <a:rPr lang="en" sz="1867">
                <a:solidFill>
                  <a:schemeClr val="dk1"/>
                </a:solidFill>
                <a:latin typeface="Calibri"/>
                <a:ea typeface="Calibri"/>
                <a:cs typeface="Calibri"/>
                <a:sym typeface="Calibri"/>
              </a:rPr>
              <a:t>Quality score</a:t>
            </a:r>
            <a:endParaRPr sz="1467"/>
          </a:p>
        </p:txBody>
      </p:sp>
      <p:sp>
        <p:nvSpPr>
          <p:cNvPr id="250" name="Google Shape;250;p26"/>
          <p:cNvSpPr txBox="1"/>
          <p:nvPr/>
        </p:nvSpPr>
        <p:spPr>
          <a:xfrm>
            <a:off x="2545023" y="5735335"/>
            <a:ext cx="224800" cy="369200"/>
          </a:xfrm>
          <a:prstGeom prst="rect">
            <a:avLst/>
          </a:prstGeom>
          <a:noFill/>
          <a:ln>
            <a:noFill/>
          </a:ln>
        </p:spPr>
        <p:txBody>
          <a:bodyPr spcFirstLastPara="1" wrap="square" lIns="91433" tIns="45700" rIns="91433" bIns="45700" anchor="t" anchorCtr="0">
            <a:noAutofit/>
          </a:bodyPr>
          <a:lstStyle/>
          <a:p>
            <a:pPr algn="ctr"/>
            <a:r>
              <a:rPr lang="en" sz="1867">
                <a:solidFill>
                  <a:schemeClr val="dk1"/>
                </a:solidFill>
                <a:latin typeface="Calibri"/>
                <a:ea typeface="Calibri"/>
                <a:cs typeface="Calibri"/>
                <a:sym typeface="Calibri"/>
              </a:rPr>
              <a:t>0</a:t>
            </a:r>
            <a:endParaRPr sz="1467"/>
          </a:p>
        </p:txBody>
      </p:sp>
      <p:sp>
        <p:nvSpPr>
          <p:cNvPr id="251" name="Google Shape;251;p26"/>
          <p:cNvSpPr txBox="1"/>
          <p:nvPr/>
        </p:nvSpPr>
        <p:spPr>
          <a:xfrm>
            <a:off x="4735453" y="5778485"/>
            <a:ext cx="839200" cy="369200"/>
          </a:xfrm>
          <a:prstGeom prst="rect">
            <a:avLst/>
          </a:prstGeom>
          <a:noFill/>
          <a:ln>
            <a:noFill/>
          </a:ln>
        </p:spPr>
        <p:txBody>
          <a:bodyPr spcFirstLastPara="1" wrap="square" lIns="91433" tIns="45700" rIns="91433" bIns="45700" anchor="t" anchorCtr="0">
            <a:noAutofit/>
          </a:bodyPr>
          <a:lstStyle/>
          <a:p>
            <a:pPr algn="ctr"/>
            <a:r>
              <a:rPr lang="en" sz="1867">
                <a:solidFill>
                  <a:schemeClr val="dk1"/>
                </a:solidFill>
                <a:latin typeface="Calibri"/>
                <a:ea typeface="Calibri"/>
                <a:cs typeface="Calibri"/>
                <a:sym typeface="Calibri"/>
              </a:rPr>
              <a:t>100</a:t>
            </a:r>
            <a:endParaRPr sz="1467"/>
          </a:p>
        </p:txBody>
      </p:sp>
      <p:sp>
        <p:nvSpPr>
          <p:cNvPr id="252" name="Google Shape;252;p26"/>
          <p:cNvSpPr txBox="1"/>
          <p:nvPr/>
        </p:nvSpPr>
        <p:spPr>
          <a:xfrm>
            <a:off x="6571789" y="5778485"/>
            <a:ext cx="839200" cy="369200"/>
          </a:xfrm>
          <a:prstGeom prst="rect">
            <a:avLst/>
          </a:prstGeom>
          <a:noFill/>
          <a:ln>
            <a:noFill/>
          </a:ln>
        </p:spPr>
        <p:txBody>
          <a:bodyPr spcFirstLastPara="1" wrap="square" lIns="91433" tIns="45700" rIns="91433" bIns="45700" anchor="t" anchorCtr="0">
            <a:noAutofit/>
          </a:bodyPr>
          <a:lstStyle/>
          <a:p>
            <a:pPr algn="ctr"/>
            <a:r>
              <a:rPr lang="en" sz="1867">
                <a:solidFill>
                  <a:schemeClr val="dk1"/>
                </a:solidFill>
                <a:latin typeface="Calibri"/>
                <a:ea typeface="Calibri"/>
                <a:cs typeface="Calibri"/>
                <a:sym typeface="Calibri"/>
              </a:rPr>
              <a:t>200</a:t>
            </a:r>
            <a:endParaRPr sz="1467"/>
          </a:p>
        </p:txBody>
      </p:sp>
      <p:sp>
        <p:nvSpPr>
          <p:cNvPr id="253" name="Google Shape;253;p26"/>
          <p:cNvSpPr txBox="1"/>
          <p:nvPr/>
        </p:nvSpPr>
        <p:spPr>
          <a:xfrm>
            <a:off x="8224507" y="5735335"/>
            <a:ext cx="839200" cy="369200"/>
          </a:xfrm>
          <a:prstGeom prst="rect">
            <a:avLst/>
          </a:prstGeom>
          <a:noFill/>
          <a:ln>
            <a:noFill/>
          </a:ln>
        </p:spPr>
        <p:txBody>
          <a:bodyPr spcFirstLastPara="1" wrap="square" lIns="91433" tIns="45700" rIns="91433" bIns="45700" anchor="t" anchorCtr="0">
            <a:noAutofit/>
          </a:bodyPr>
          <a:lstStyle/>
          <a:p>
            <a:pPr algn="ctr"/>
            <a:r>
              <a:rPr lang="en" sz="1867">
                <a:solidFill>
                  <a:schemeClr val="dk1"/>
                </a:solidFill>
                <a:latin typeface="Calibri"/>
                <a:ea typeface="Calibri"/>
                <a:cs typeface="Calibri"/>
                <a:sym typeface="Calibri"/>
              </a:rPr>
              <a:t>300</a:t>
            </a:r>
            <a:endParaRPr sz="1467"/>
          </a:p>
        </p:txBody>
      </p:sp>
      <p:sp>
        <p:nvSpPr>
          <p:cNvPr id="254" name="Google Shape;254;p26"/>
          <p:cNvSpPr/>
          <p:nvPr/>
        </p:nvSpPr>
        <p:spPr>
          <a:xfrm>
            <a:off x="3433011" y="5340259"/>
            <a:ext cx="5630800" cy="92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pic>
        <p:nvPicPr>
          <p:cNvPr id="255" name="Google Shape;255;p26"/>
          <p:cNvPicPr preferRelativeResize="0"/>
          <p:nvPr/>
        </p:nvPicPr>
        <p:blipFill rotWithShape="1">
          <a:blip r:embed="rId3">
            <a:alphaModFix/>
          </a:blip>
          <a:srcRect b="6924"/>
          <a:stretch/>
        </p:blipFill>
        <p:spPr>
          <a:xfrm>
            <a:off x="2553298" y="1953651"/>
            <a:ext cx="6502217" cy="3559892"/>
          </a:xfrm>
          <a:prstGeom prst="rect">
            <a:avLst/>
          </a:prstGeom>
          <a:noFill/>
          <a:ln>
            <a:noFill/>
          </a:ln>
        </p:spPr>
      </p:pic>
      <p:sp>
        <p:nvSpPr>
          <p:cNvPr id="256" name="Google Shape;256;p26"/>
          <p:cNvSpPr txBox="1"/>
          <p:nvPr/>
        </p:nvSpPr>
        <p:spPr>
          <a:xfrm>
            <a:off x="2133451" y="3630576"/>
            <a:ext cx="564400" cy="369200"/>
          </a:xfrm>
          <a:prstGeom prst="rect">
            <a:avLst/>
          </a:prstGeom>
          <a:noFill/>
          <a:ln>
            <a:noFill/>
          </a:ln>
        </p:spPr>
        <p:txBody>
          <a:bodyPr spcFirstLastPara="1" wrap="square" lIns="91433" tIns="45700" rIns="91433" bIns="45700" anchor="t" anchorCtr="0">
            <a:noAutofit/>
          </a:bodyPr>
          <a:lstStyle/>
          <a:p>
            <a:pPr algn="ctr"/>
            <a:r>
              <a:rPr lang="en" sz="1867">
                <a:solidFill>
                  <a:schemeClr val="dk1"/>
                </a:solidFill>
                <a:latin typeface="Calibri"/>
                <a:ea typeface="Calibri"/>
                <a:cs typeface="Calibri"/>
                <a:sym typeface="Calibri"/>
              </a:rPr>
              <a:t>20</a:t>
            </a:r>
            <a:endParaRPr sz="1467"/>
          </a:p>
        </p:txBody>
      </p:sp>
      <p:sp>
        <p:nvSpPr>
          <p:cNvPr id="257" name="Google Shape;257;p26"/>
          <p:cNvSpPr txBox="1"/>
          <p:nvPr/>
        </p:nvSpPr>
        <p:spPr>
          <a:xfrm>
            <a:off x="2133449" y="2908488"/>
            <a:ext cx="564400" cy="369200"/>
          </a:xfrm>
          <a:prstGeom prst="rect">
            <a:avLst/>
          </a:prstGeom>
          <a:noFill/>
          <a:ln>
            <a:noFill/>
          </a:ln>
        </p:spPr>
        <p:txBody>
          <a:bodyPr spcFirstLastPara="1" wrap="square" lIns="91433" tIns="45700" rIns="91433" bIns="45700" anchor="t" anchorCtr="0">
            <a:noAutofit/>
          </a:bodyPr>
          <a:lstStyle/>
          <a:p>
            <a:pPr algn="ctr"/>
            <a:r>
              <a:rPr lang="en" sz="1867">
                <a:solidFill>
                  <a:schemeClr val="dk1"/>
                </a:solidFill>
                <a:latin typeface="Calibri"/>
                <a:ea typeface="Calibri"/>
                <a:cs typeface="Calibri"/>
                <a:sym typeface="Calibri"/>
              </a:rPr>
              <a:t>30</a:t>
            </a:r>
            <a:endParaRPr sz="1467"/>
          </a:p>
        </p:txBody>
      </p:sp>
      <p:sp>
        <p:nvSpPr>
          <p:cNvPr id="15" name="Footer Placeholder 7">
            <a:extLst>
              <a:ext uri="{FF2B5EF4-FFF2-40B4-BE49-F238E27FC236}">
                <a16:creationId xmlns:a16="http://schemas.microsoft.com/office/drawing/2014/main" id="{F736C214-250A-F444-BA3A-E42159A918D0}"/>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Arial" panose="020B0604020202020204" pitchFamily="34" charset="0"/>
                <a:ea typeface="Raleway"/>
                <a:cs typeface="Arial" panose="020B0604020202020204" pitchFamily="34" charset="0"/>
                <a:sym typeface="Raleway"/>
              </a:rPr>
              <a:t>Workflow: Read Mapping</a:t>
            </a:r>
            <a:endParaRPr dirty="0">
              <a:latin typeface="Arial" panose="020B0604020202020204" pitchFamily="34" charset="0"/>
              <a:ea typeface="Raleway"/>
              <a:cs typeface="Arial" panose="020B0604020202020204" pitchFamily="34" charset="0"/>
              <a:sym typeface="Raleway"/>
            </a:endParaRPr>
          </a:p>
        </p:txBody>
      </p:sp>
      <p:grpSp>
        <p:nvGrpSpPr>
          <p:cNvPr id="264" name="Google Shape;264;p27"/>
          <p:cNvGrpSpPr/>
          <p:nvPr/>
        </p:nvGrpSpPr>
        <p:grpSpPr>
          <a:xfrm>
            <a:off x="1934700" y="3853200"/>
            <a:ext cx="2428333" cy="600000"/>
            <a:chOff x="1451025" y="2889900"/>
            <a:chExt cx="1821250" cy="450000"/>
          </a:xfrm>
        </p:grpSpPr>
        <p:sp>
          <p:nvSpPr>
            <p:cNvPr id="265" name="Google Shape;265;p27"/>
            <p:cNvSpPr/>
            <p:nvPr/>
          </p:nvSpPr>
          <p:spPr>
            <a:xfrm>
              <a:off x="2069575" y="2889900"/>
              <a:ext cx="1202700" cy="450000"/>
            </a:xfrm>
            <a:prstGeom prst="roundRect">
              <a:avLst>
                <a:gd name="adj" fmla="val 16667"/>
              </a:avLst>
            </a:prstGeom>
            <a:solidFill>
              <a:srgbClr val="6D9EEB"/>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Trimmed reads</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266" name="Google Shape;266;p27"/>
            <p:cNvCxnSpPr>
              <a:stCxn id="267" idx="3"/>
              <a:endCxn id="265" idx="1"/>
            </p:cNvCxnSpPr>
            <p:nvPr/>
          </p:nvCxnSpPr>
          <p:spPr>
            <a:xfrm>
              <a:off x="1451025" y="3114896"/>
              <a:ext cx="618600" cy="0"/>
            </a:xfrm>
            <a:prstGeom prst="straightConnector1">
              <a:avLst/>
            </a:prstGeom>
            <a:noFill/>
            <a:ln w="9525" cap="flat" cmpd="sng">
              <a:solidFill>
                <a:schemeClr val="dk2"/>
              </a:solidFill>
              <a:prstDash val="solid"/>
              <a:round/>
              <a:headEnd type="none" w="med" len="med"/>
              <a:tailEnd type="triangle" w="med" len="med"/>
            </a:ln>
          </p:spPr>
        </p:cxnSp>
        <p:sp>
          <p:nvSpPr>
            <p:cNvPr id="268" name="Google Shape;268;p27"/>
            <p:cNvSpPr/>
            <p:nvPr/>
          </p:nvSpPr>
          <p:spPr>
            <a:xfrm>
              <a:off x="1473650" y="289830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grpSp>
        <p:nvGrpSpPr>
          <p:cNvPr id="269" name="Google Shape;269;p27"/>
          <p:cNvGrpSpPr/>
          <p:nvPr/>
        </p:nvGrpSpPr>
        <p:grpSpPr>
          <a:xfrm>
            <a:off x="8981289" y="3864395"/>
            <a:ext cx="2309145" cy="600000"/>
            <a:chOff x="6735966" y="2898296"/>
            <a:chExt cx="1731859" cy="450000"/>
          </a:xfrm>
        </p:grpSpPr>
        <p:cxnSp>
          <p:nvCxnSpPr>
            <p:cNvPr id="270" name="Google Shape;270;p27"/>
            <p:cNvCxnSpPr>
              <a:stCxn id="271" idx="3"/>
              <a:endCxn id="272" idx="1"/>
            </p:cNvCxnSpPr>
            <p:nvPr/>
          </p:nvCxnSpPr>
          <p:spPr>
            <a:xfrm>
              <a:off x="6735966" y="3114896"/>
              <a:ext cx="618600" cy="8400"/>
            </a:xfrm>
            <a:prstGeom prst="straightConnector1">
              <a:avLst/>
            </a:prstGeom>
            <a:noFill/>
            <a:ln w="9525" cap="flat" cmpd="sng">
              <a:solidFill>
                <a:schemeClr val="dk2"/>
              </a:solidFill>
              <a:prstDash val="solid"/>
              <a:round/>
              <a:headEnd type="none" w="med" len="med"/>
              <a:tailEnd type="triangle" w="med" len="med"/>
            </a:ln>
          </p:spPr>
        </p:cxnSp>
        <p:sp>
          <p:nvSpPr>
            <p:cNvPr id="272" name="Google Shape;272;p27"/>
            <p:cNvSpPr/>
            <p:nvPr/>
          </p:nvSpPr>
          <p:spPr>
            <a:xfrm>
              <a:off x="7354525" y="2898296"/>
              <a:ext cx="1113300" cy="450000"/>
            </a:xfrm>
            <a:prstGeom prst="roundRect">
              <a:avLst>
                <a:gd name="adj" fmla="val 16667"/>
              </a:avLst>
            </a:prstGeom>
            <a:solidFill>
              <a:srgbClr val="1C4587"/>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Functional analysis</a:t>
              </a:r>
              <a:endParaRPr sz="1467">
                <a:solidFill>
                  <a:srgbClr val="FFFFFF"/>
                </a:solidFill>
                <a:latin typeface="Arial" panose="020B0604020202020204" pitchFamily="34" charset="0"/>
                <a:ea typeface="Lato"/>
                <a:cs typeface="Arial" panose="020B0604020202020204" pitchFamily="34" charset="0"/>
                <a:sym typeface="Lato"/>
              </a:endParaRPr>
            </a:p>
          </p:txBody>
        </p:sp>
        <p:sp>
          <p:nvSpPr>
            <p:cNvPr id="273" name="Google Shape;273;p27"/>
            <p:cNvSpPr/>
            <p:nvPr/>
          </p:nvSpPr>
          <p:spPr>
            <a:xfrm>
              <a:off x="6773612" y="2898312"/>
              <a:ext cx="54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table</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grpSp>
        <p:nvGrpSpPr>
          <p:cNvPr id="274" name="Google Shape;274;p27"/>
          <p:cNvGrpSpPr/>
          <p:nvPr/>
        </p:nvGrpSpPr>
        <p:grpSpPr>
          <a:xfrm>
            <a:off x="3561234" y="4453200"/>
            <a:ext cx="6987117" cy="890867"/>
            <a:chOff x="2670925" y="3339900"/>
            <a:chExt cx="5240338" cy="668150"/>
          </a:xfrm>
        </p:grpSpPr>
        <p:sp>
          <p:nvSpPr>
            <p:cNvPr id="275" name="Google Shape;275;p27"/>
            <p:cNvSpPr/>
            <p:nvPr/>
          </p:nvSpPr>
          <p:spPr>
            <a:xfrm>
              <a:off x="4221263" y="3657650"/>
              <a:ext cx="2319000" cy="350400"/>
            </a:xfrm>
            <a:prstGeom prst="roundRect">
              <a:avLst>
                <a:gd name="adj" fmla="val 16667"/>
              </a:avLst>
            </a:prstGeom>
            <a:solidFill>
              <a:srgbClr val="93C47D"/>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Alignment free quantification</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276" name="Google Shape;276;p27"/>
            <p:cNvCxnSpPr>
              <a:stCxn id="265" idx="2"/>
              <a:endCxn id="275" idx="1"/>
            </p:cNvCxnSpPr>
            <p:nvPr/>
          </p:nvCxnSpPr>
          <p:spPr>
            <a:xfrm rot="-5400000" flipH="1">
              <a:off x="3199675" y="2811150"/>
              <a:ext cx="492900" cy="1550400"/>
            </a:xfrm>
            <a:prstGeom prst="bentConnector2">
              <a:avLst/>
            </a:prstGeom>
            <a:noFill/>
            <a:ln w="9525" cap="flat" cmpd="sng">
              <a:solidFill>
                <a:schemeClr val="dk2"/>
              </a:solidFill>
              <a:prstDash val="solid"/>
              <a:round/>
              <a:headEnd type="none" w="med" len="med"/>
              <a:tailEnd type="triangle" w="med" len="med"/>
            </a:ln>
          </p:spPr>
        </p:cxnSp>
        <p:cxnSp>
          <p:nvCxnSpPr>
            <p:cNvPr id="277" name="Google Shape;277;p27"/>
            <p:cNvCxnSpPr>
              <a:stCxn id="275" idx="3"/>
              <a:endCxn id="272" idx="2"/>
            </p:cNvCxnSpPr>
            <p:nvPr/>
          </p:nvCxnSpPr>
          <p:spPr>
            <a:xfrm rot="10800000" flipH="1">
              <a:off x="6540263" y="3348350"/>
              <a:ext cx="1371000" cy="484500"/>
            </a:xfrm>
            <a:prstGeom prst="bentConnector2">
              <a:avLst/>
            </a:prstGeom>
            <a:noFill/>
            <a:ln w="9525" cap="flat" cmpd="sng">
              <a:solidFill>
                <a:schemeClr val="dk2"/>
              </a:solidFill>
              <a:prstDash val="solid"/>
              <a:round/>
              <a:headEnd type="none" w="med" len="med"/>
              <a:tailEnd type="triangle" w="med" len="med"/>
            </a:ln>
          </p:spPr>
        </p:cxnSp>
        <p:sp>
          <p:nvSpPr>
            <p:cNvPr id="278" name="Google Shape;278;p27"/>
            <p:cNvSpPr/>
            <p:nvPr/>
          </p:nvSpPr>
          <p:spPr>
            <a:xfrm>
              <a:off x="3196825" y="361625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latin typeface="Arial" panose="020B0604020202020204" pitchFamily="34" charset="0"/>
                <a:ea typeface="Lato"/>
                <a:cs typeface="Arial" panose="020B0604020202020204" pitchFamily="34" charset="0"/>
                <a:sym typeface="Lato"/>
              </a:endParaRPr>
            </a:p>
          </p:txBody>
        </p:sp>
        <p:sp>
          <p:nvSpPr>
            <p:cNvPr id="279" name="Google Shape;279;p27"/>
            <p:cNvSpPr/>
            <p:nvPr/>
          </p:nvSpPr>
          <p:spPr>
            <a:xfrm>
              <a:off x="6991412" y="3616262"/>
              <a:ext cx="54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table</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grpSp>
        <p:nvGrpSpPr>
          <p:cNvPr id="280" name="Google Shape;280;p27"/>
          <p:cNvGrpSpPr/>
          <p:nvPr/>
        </p:nvGrpSpPr>
        <p:grpSpPr>
          <a:xfrm>
            <a:off x="6198568" y="2778467"/>
            <a:ext cx="2782721" cy="1674728"/>
            <a:chOff x="4648925" y="2083850"/>
            <a:chExt cx="2087041" cy="1256046"/>
          </a:xfrm>
        </p:grpSpPr>
        <p:sp>
          <p:nvSpPr>
            <p:cNvPr id="271" name="Google Shape;271;p27"/>
            <p:cNvSpPr/>
            <p:nvPr/>
          </p:nvSpPr>
          <p:spPr>
            <a:xfrm>
              <a:off x="5622666" y="2889896"/>
              <a:ext cx="1113300" cy="450000"/>
            </a:xfrm>
            <a:prstGeom prst="roundRect">
              <a:avLst>
                <a:gd name="adj" fmla="val 16667"/>
              </a:avLst>
            </a:prstGeom>
            <a:solidFill>
              <a:srgbClr val="1155CC"/>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Read quantification</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281" name="Google Shape;281;p27"/>
            <p:cNvCxnSpPr>
              <a:stCxn id="282" idx="3"/>
              <a:endCxn id="271" idx="1"/>
            </p:cNvCxnSpPr>
            <p:nvPr/>
          </p:nvCxnSpPr>
          <p:spPr>
            <a:xfrm>
              <a:off x="5004136" y="3114896"/>
              <a:ext cx="618600" cy="0"/>
            </a:xfrm>
            <a:prstGeom prst="straightConnector1">
              <a:avLst/>
            </a:prstGeom>
            <a:noFill/>
            <a:ln w="9525" cap="flat" cmpd="sng">
              <a:solidFill>
                <a:schemeClr val="dk2"/>
              </a:solidFill>
              <a:prstDash val="solid"/>
              <a:round/>
              <a:headEnd type="none" w="med" len="med"/>
              <a:tailEnd type="triangle" w="med" len="med"/>
            </a:ln>
          </p:spPr>
        </p:cxnSp>
        <p:sp>
          <p:nvSpPr>
            <p:cNvPr id="283" name="Google Shape;283;p27"/>
            <p:cNvSpPr/>
            <p:nvPr/>
          </p:nvSpPr>
          <p:spPr>
            <a:xfrm>
              <a:off x="4963474" y="2898300"/>
              <a:ext cx="6999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sam/bam</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cxnSp>
          <p:nvCxnSpPr>
            <p:cNvPr id="284" name="Google Shape;284;p27"/>
            <p:cNvCxnSpPr>
              <a:stCxn id="283" idx="0"/>
            </p:cNvCxnSpPr>
            <p:nvPr/>
          </p:nvCxnSpPr>
          <p:spPr>
            <a:xfrm rot="10800000">
              <a:off x="5313424" y="2458200"/>
              <a:ext cx="0" cy="440100"/>
            </a:xfrm>
            <a:prstGeom prst="straightConnector1">
              <a:avLst/>
            </a:prstGeom>
            <a:noFill/>
            <a:ln w="9525" cap="flat" cmpd="sng">
              <a:solidFill>
                <a:schemeClr val="dk2"/>
              </a:solidFill>
              <a:prstDash val="dot"/>
              <a:round/>
              <a:headEnd type="none" w="med" len="med"/>
              <a:tailEnd type="triangle" w="med" len="med"/>
            </a:ln>
          </p:spPr>
        </p:cxnSp>
        <p:sp>
          <p:nvSpPr>
            <p:cNvPr id="285" name="Google Shape;285;p27"/>
            <p:cNvSpPr/>
            <p:nvPr/>
          </p:nvSpPr>
          <p:spPr>
            <a:xfrm>
              <a:off x="4648925" y="2083850"/>
              <a:ext cx="1329000" cy="350400"/>
            </a:xfrm>
            <a:prstGeom prst="rect">
              <a:avLst/>
            </a:prstGeom>
            <a:noFill/>
            <a:ln>
              <a:noFill/>
            </a:ln>
          </p:spPr>
          <p:txBody>
            <a:bodyPr spcFirstLastPara="1" wrap="square" lIns="121900" tIns="121900" rIns="121900" bIns="121900" anchor="b" anchorCtr="0">
              <a:noAutofit/>
            </a:bodyPr>
            <a:lstStyle/>
            <a:p>
              <a:pPr algn="ctr"/>
              <a:r>
                <a:rPr lang="en" sz="1467" b="1">
                  <a:solidFill>
                    <a:srgbClr val="CC0000"/>
                  </a:solidFill>
                  <a:latin typeface="Arial" panose="020B0604020202020204" pitchFamily="34" charset="0"/>
                  <a:ea typeface="Lato"/>
                  <a:cs typeface="Arial" panose="020B0604020202020204" pitchFamily="34" charset="0"/>
                  <a:sym typeface="Lato"/>
                </a:rPr>
                <a:t>Quality control</a:t>
              </a:r>
              <a:endParaRPr sz="1200">
                <a:solidFill>
                  <a:srgbClr val="CC0000"/>
                </a:solidFill>
                <a:latin typeface="Arial" panose="020B0604020202020204" pitchFamily="34" charset="0"/>
                <a:ea typeface="Lato"/>
                <a:cs typeface="Arial" panose="020B0604020202020204" pitchFamily="34" charset="0"/>
                <a:sym typeface="Lato"/>
              </a:endParaRPr>
            </a:p>
          </p:txBody>
        </p:sp>
      </p:grpSp>
      <p:grpSp>
        <p:nvGrpSpPr>
          <p:cNvPr id="286" name="Google Shape;286;p27"/>
          <p:cNvGrpSpPr/>
          <p:nvPr/>
        </p:nvGrpSpPr>
        <p:grpSpPr>
          <a:xfrm>
            <a:off x="3889434" y="2778467"/>
            <a:ext cx="2782748" cy="1674728"/>
            <a:chOff x="2917075" y="2083850"/>
            <a:chExt cx="2087061" cy="1256046"/>
          </a:xfrm>
        </p:grpSpPr>
        <p:sp>
          <p:nvSpPr>
            <p:cNvPr id="282" name="Google Shape;282;p27"/>
            <p:cNvSpPr/>
            <p:nvPr/>
          </p:nvSpPr>
          <p:spPr>
            <a:xfrm>
              <a:off x="3890836" y="2889896"/>
              <a:ext cx="1113300" cy="450000"/>
            </a:xfrm>
            <a:prstGeom prst="roundRect">
              <a:avLst>
                <a:gd name="adj" fmla="val 16667"/>
              </a:avLst>
            </a:prstGeom>
            <a:solidFill>
              <a:srgbClr val="3C78D8"/>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Read mapping</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287" name="Google Shape;287;p27"/>
            <p:cNvCxnSpPr>
              <a:stCxn id="265" idx="3"/>
              <a:endCxn id="282" idx="1"/>
            </p:cNvCxnSpPr>
            <p:nvPr/>
          </p:nvCxnSpPr>
          <p:spPr>
            <a:xfrm>
              <a:off x="3272275" y="3114900"/>
              <a:ext cx="618600" cy="0"/>
            </a:xfrm>
            <a:prstGeom prst="straightConnector1">
              <a:avLst/>
            </a:prstGeom>
            <a:noFill/>
            <a:ln w="9525" cap="flat" cmpd="sng">
              <a:solidFill>
                <a:schemeClr val="dk2"/>
              </a:solidFill>
              <a:prstDash val="solid"/>
              <a:round/>
              <a:headEnd type="none" w="med" len="med"/>
              <a:tailEnd type="triangle" w="med" len="med"/>
            </a:ln>
          </p:spPr>
        </p:cxnSp>
        <p:sp>
          <p:nvSpPr>
            <p:cNvPr id="288" name="Google Shape;288;p27"/>
            <p:cNvSpPr/>
            <p:nvPr/>
          </p:nvSpPr>
          <p:spPr>
            <a:xfrm>
              <a:off x="3294900" y="289830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latin typeface="Arial" panose="020B0604020202020204" pitchFamily="34" charset="0"/>
                <a:ea typeface="Lato"/>
                <a:cs typeface="Arial" panose="020B0604020202020204" pitchFamily="34" charset="0"/>
                <a:sym typeface="Lato"/>
              </a:endParaRPr>
            </a:p>
          </p:txBody>
        </p:sp>
        <p:cxnSp>
          <p:nvCxnSpPr>
            <p:cNvPr id="289" name="Google Shape;289;p27"/>
            <p:cNvCxnSpPr/>
            <p:nvPr/>
          </p:nvCxnSpPr>
          <p:spPr>
            <a:xfrm rot="10800000">
              <a:off x="3581574" y="2458200"/>
              <a:ext cx="0" cy="440100"/>
            </a:xfrm>
            <a:prstGeom prst="straightConnector1">
              <a:avLst/>
            </a:prstGeom>
            <a:noFill/>
            <a:ln w="9525" cap="flat" cmpd="sng">
              <a:solidFill>
                <a:schemeClr val="dk2"/>
              </a:solidFill>
              <a:prstDash val="dot"/>
              <a:round/>
              <a:headEnd type="none" w="med" len="med"/>
              <a:tailEnd type="triangle" w="med" len="med"/>
            </a:ln>
          </p:spPr>
        </p:cxnSp>
        <p:sp>
          <p:nvSpPr>
            <p:cNvPr id="290" name="Google Shape;290;p27"/>
            <p:cNvSpPr/>
            <p:nvPr/>
          </p:nvSpPr>
          <p:spPr>
            <a:xfrm>
              <a:off x="2917075" y="2083850"/>
              <a:ext cx="1329000" cy="350400"/>
            </a:xfrm>
            <a:prstGeom prst="rect">
              <a:avLst/>
            </a:prstGeom>
            <a:noFill/>
            <a:ln>
              <a:noFill/>
            </a:ln>
          </p:spPr>
          <p:txBody>
            <a:bodyPr spcFirstLastPara="1" wrap="square" lIns="121900" tIns="121900" rIns="121900" bIns="121900" anchor="b" anchorCtr="0">
              <a:noAutofit/>
            </a:bodyPr>
            <a:lstStyle/>
            <a:p>
              <a:pPr algn="ctr"/>
              <a:r>
                <a:rPr lang="en" sz="1467" b="1">
                  <a:solidFill>
                    <a:srgbClr val="CC0000"/>
                  </a:solidFill>
                  <a:latin typeface="Arial" panose="020B0604020202020204" pitchFamily="34" charset="0"/>
                  <a:ea typeface="Lato"/>
                  <a:cs typeface="Arial" panose="020B0604020202020204" pitchFamily="34" charset="0"/>
                  <a:sym typeface="Lato"/>
                </a:rPr>
                <a:t>Quality control</a:t>
              </a:r>
              <a:endParaRPr sz="1200">
                <a:solidFill>
                  <a:srgbClr val="CC0000"/>
                </a:solidFill>
                <a:latin typeface="Arial" panose="020B0604020202020204" pitchFamily="34" charset="0"/>
                <a:ea typeface="Lato"/>
                <a:cs typeface="Arial" panose="020B0604020202020204" pitchFamily="34" charset="0"/>
                <a:sym typeface="Lato"/>
              </a:endParaRPr>
            </a:p>
          </p:txBody>
        </p:sp>
      </p:grpSp>
      <p:sp>
        <p:nvSpPr>
          <p:cNvPr id="291" name="Google Shape;291;p27"/>
          <p:cNvSpPr/>
          <p:nvPr/>
        </p:nvSpPr>
        <p:spPr>
          <a:xfrm>
            <a:off x="450300" y="2575261"/>
            <a:ext cx="1484400" cy="600000"/>
          </a:xfrm>
          <a:prstGeom prst="roundRect">
            <a:avLst>
              <a:gd name="adj" fmla="val 16667"/>
            </a:avLst>
          </a:prstGeom>
          <a:solidFill>
            <a:srgbClr val="C9DAF8"/>
          </a:solidFill>
          <a:ln>
            <a:noFill/>
          </a:ln>
        </p:spPr>
        <p:txBody>
          <a:bodyPr spcFirstLastPara="1" wrap="square" lIns="121900" tIns="121900" rIns="121900" bIns="121900" anchor="ctr" anchorCtr="0">
            <a:noAutofit/>
          </a:bodyPr>
          <a:lstStyle/>
          <a:p>
            <a:pPr algn="ctr"/>
            <a:r>
              <a:rPr lang="en" sz="1467">
                <a:latin typeface="Arial" panose="020B0604020202020204" pitchFamily="34" charset="0"/>
                <a:ea typeface="Lato"/>
                <a:cs typeface="Arial" panose="020B0604020202020204" pitchFamily="34" charset="0"/>
                <a:sym typeface="Lato"/>
              </a:rPr>
              <a:t>Raw reads</a:t>
            </a:r>
            <a:endParaRPr sz="1467">
              <a:latin typeface="Arial" panose="020B0604020202020204" pitchFamily="34" charset="0"/>
              <a:ea typeface="Lato"/>
              <a:cs typeface="Arial" panose="020B0604020202020204" pitchFamily="34" charset="0"/>
              <a:sym typeface="Lato"/>
            </a:endParaRPr>
          </a:p>
        </p:txBody>
      </p:sp>
      <p:grpSp>
        <p:nvGrpSpPr>
          <p:cNvPr id="292" name="Google Shape;292;p27"/>
          <p:cNvGrpSpPr/>
          <p:nvPr/>
        </p:nvGrpSpPr>
        <p:grpSpPr>
          <a:xfrm>
            <a:off x="450300" y="3175262"/>
            <a:ext cx="1506600" cy="1277933"/>
            <a:chOff x="337725" y="2381446"/>
            <a:chExt cx="1129950" cy="958450"/>
          </a:xfrm>
        </p:grpSpPr>
        <p:sp>
          <p:nvSpPr>
            <p:cNvPr id="267" name="Google Shape;267;p27"/>
            <p:cNvSpPr/>
            <p:nvPr/>
          </p:nvSpPr>
          <p:spPr>
            <a:xfrm>
              <a:off x="337725" y="2889896"/>
              <a:ext cx="1113300" cy="450000"/>
            </a:xfrm>
            <a:prstGeom prst="roundRect">
              <a:avLst>
                <a:gd name="adj" fmla="val 16667"/>
              </a:avLst>
            </a:prstGeom>
            <a:solidFill>
              <a:srgbClr val="A4C2F4"/>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Adapter removal</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293" name="Google Shape;293;p27"/>
            <p:cNvCxnSpPr>
              <a:stCxn id="291" idx="2"/>
              <a:endCxn id="267" idx="0"/>
            </p:cNvCxnSpPr>
            <p:nvPr/>
          </p:nvCxnSpPr>
          <p:spPr>
            <a:xfrm>
              <a:off x="894375" y="2381446"/>
              <a:ext cx="0" cy="508500"/>
            </a:xfrm>
            <a:prstGeom prst="straightConnector1">
              <a:avLst/>
            </a:prstGeom>
            <a:noFill/>
            <a:ln w="9525" cap="flat" cmpd="sng">
              <a:solidFill>
                <a:schemeClr val="dk2"/>
              </a:solidFill>
              <a:prstDash val="solid"/>
              <a:round/>
              <a:headEnd type="none" w="med" len="med"/>
              <a:tailEnd type="triangle" w="med" len="med"/>
            </a:ln>
          </p:spPr>
        </p:cxnSp>
        <p:sp>
          <p:nvSpPr>
            <p:cNvPr id="294" name="Google Shape;294;p27"/>
            <p:cNvSpPr/>
            <p:nvPr/>
          </p:nvSpPr>
          <p:spPr>
            <a:xfrm>
              <a:off x="894375" y="246345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sp>
        <p:nvSpPr>
          <p:cNvPr id="296" name="Google Shape;296;p27"/>
          <p:cNvSpPr/>
          <p:nvPr/>
        </p:nvSpPr>
        <p:spPr>
          <a:xfrm>
            <a:off x="5053967" y="3744400"/>
            <a:ext cx="1735200" cy="840000"/>
          </a:xfrm>
          <a:prstGeom prst="roundRect">
            <a:avLst>
              <a:gd name="adj" fmla="val 16667"/>
            </a:avLst>
          </a:prstGeom>
          <a:noFill/>
          <a:ln w="2857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6" name="Footer Placeholder 7">
            <a:extLst>
              <a:ext uri="{FF2B5EF4-FFF2-40B4-BE49-F238E27FC236}">
                <a16:creationId xmlns:a16="http://schemas.microsoft.com/office/drawing/2014/main" id="{1DCB3DAE-AF12-044D-9EF9-1124E0D20EC3}"/>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1"/>
                                        <p:tgtEl>
                                          <p:spTgt spid="2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0"/>
                                        </p:tgtEl>
                                        <p:attrNameLst>
                                          <p:attrName>style.visibility</p:attrName>
                                        </p:attrNameLst>
                                      </p:cBhvr>
                                      <p:to>
                                        <p:strVal val="visible"/>
                                      </p:to>
                                    </p:set>
                                    <p:animEffect transition="in" filter="fade">
                                      <p:cBhvr>
                                        <p:cTn id="12" dur="1"/>
                                        <p:tgtEl>
                                          <p:spTgt spid="2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9"/>
                                        </p:tgtEl>
                                        <p:attrNameLst>
                                          <p:attrName>style.visibility</p:attrName>
                                        </p:attrNameLst>
                                      </p:cBhvr>
                                      <p:to>
                                        <p:strVal val="visible"/>
                                      </p:to>
                                    </p:set>
                                    <p:animEffect transition="in" filter="fade">
                                      <p:cBhvr>
                                        <p:cTn id="17" dur="1"/>
                                        <p:tgtEl>
                                          <p:spTgt spid="2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
                                        </p:tgtEl>
                                        <p:attrNameLst>
                                          <p:attrName>style.visibility</p:attrName>
                                        </p:attrNameLst>
                                      </p:cBhvr>
                                      <p:to>
                                        <p:strVal val="visible"/>
                                      </p:to>
                                    </p:set>
                                    <p:animEffect transition="in" filter="fade">
                                      <p:cBhvr>
                                        <p:cTn id="22" dur="1"/>
                                        <p:tgtEl>
                                          <p:spTgt spid="2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6"/>
                                        </p:tgtEl>
                                        <p:attrNameLst>
                                          <p:attrName>style.visibility</p:attrName>
                                        </p:attrNameLst>
                                      </p:cBhvr>
                                      <p:to>
                                        <p:strVal val="visible"/>
                                      </p:to>
                                    </p:set>
                                    <p:animEffect transition="in" filter="fade">
                                      <p:cBhvr>
                                        <p:cTn id="27" dur="1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8"/>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pPr algn="ctr"/>
            <a:r>
              <a:rPr lang="en" dirty="0">
                <a:latin typeface="Arial" panose="020B0604020202020204" pitchFamily="34" charset="0"/>
                <a:ea typeface="Raleway"/>
                <a:cs typeface="Arial" panose="020B0604020202020204" pitchFamily="34" charset="0"/>
                <a:sym typeface="Raleway"/>
              </a:rPr>
              <a:t>Common Tools</a:t>
            </a:r>
            <a:endParaRPr dirty="0">
              <a:latin typeface="Arial" panose="020B0604020202020204" pitchFamily="34" charset="0"/>
              <a:ea typeface="Raleway"/>
              <a:cs typeface="Arial" panose="020B0604020202020204" pitchFamily="34" charset="0"/>
              <a:sym typeface="Raleway"/>
            </a:endParaRPr>
          </a:p>
        </p:txBody>
      </p:sp>
      <p:sp>
        <p:nvSpPr>
          <p:cNvPr id="302" name="Google Shape;302;p28"/>
          <p:cNvSpPr txBox="1"/>
          <p:nvPr/>
        </p:nvSpPr>
        <p:spPr>
          <a:xfrm>
            <a:off x="1076567" y="1121667"/>
            <a:ext cx="5680400" cy="4555200"/>
          </a:xfrm>
          <a:prstGeom prst="rect">
            <a:avLst/>
          </a:prstGeom>
          <a:noFill/>
          <a:ln>
            <a:noFill/>
          </a:ln>
        </p:spPr>
        <p:txBody>
          <a:bodyPr spcFirstLastPara="1" wrap="square" lIns="121900" tIns="121900" rIns="121900" bIns="121900" anchor="t" anchorCtr="0">
            <a:noAutofit/>
          </a:bodyPr>
          <a:lstStyle/>
          <a:p>
            <a:pPr>
              <a:lnSpc>
                <a:spcPct val="115000"/>
              </a:lnSpc>
            </a:pPr>
            <a:r>
              <a:rPr lang="en" sz="2400" b="1">
                <a:solidFill>
                  <a:schemeClr val="dk1"/>
                </a:solidFill>
                <a:latin typeface="Helvetica Neue"/>
                <a:ea typeface="Helvetica Neue"/>
                <a:cs typeface="Helvetica Neue"/>
                <a:sym typeface="Helvetica Neue"/>
              </a:rPr>
              <a:t>Read mapping</a:t>
            </a:r>
            <a:endParaRPr sz="2400" b="1">
              <a:solidFill>
                <a:schemeClr val="dk1"/>
              </a:solidFill>
              <a:latin typeface="Helvetica Neue"/>
              <a:ea typeface="Helvetica Neue"/>
              <a:cs typeface="Helvetica Neue"/>
              <a:sym typeface="Helvetica Neue"/>
            </a:endParaRPr>
          </a:p>
          <a:p>
            <a:pPr marL="609585" indent="-457189">
              <a:lnSpc>
                <a:spcPct val="115000"/>
              </a:lnSpc>
              <a:buClr>
                <a:schemeClr val="dk1"/>
              </a:buClr>
              <a:buSzPts val="1800"/>
              <a:buFont typeface="Helvetica Neue"/>
              <a:buChar char="●"/>
            </a:pPr>
            <a:r>
              <a:rPr lang="en" sz="2400">
                <a:solidFill>
                  <a:schemeClr val="dk1"/>
                </a:solidFill>
                <a:latin typeface="Helvetica Neue"/>
                <a:ea typeface="Helvetica Neue"/>
                <a:cs typeface="Helvetica Neue"/>
                <a:sym typeface="Helvetica Neue"/>
              </a:rPr>
              <a:t>STAR</a:t>
            </a:r>
            <a:endParaRPr sz="2400">
              <a:solidFill>
                <a:schemeClr val="dk1"/>
              </a:solidFill>
              <a:latin typeface="Helvetica Neue"/>
              <a:ea typeface="Helvetica Neue"/>
              <a:cs typeface="Helvetica Neue"/>
              <a:sym typeface="Helvetica Neue"/>
            </a:endParaRPr>
          </a:p>
          <a:p>
            <a:pPr marL="609585" indent="-457189">
              <a:lnSpc>
                <a:spcPct val="115000"/>
              </a:lnSpc>
              <a:buClr>
                <a:schemeClr val="dk1"/>
              </a:buClr>
              <a:buSzPts val="1800"/>
              <a:buFont typeface="Helvetica Neue"/>
              <a:buChar char="●"/>
            </a:pPr>
            <a:r>
              <a:rPr lang="en" sz="2400">
                <a:solidFill>
                  <a:schemeClr val="dk1"/>
                </a:solidFill>
                <a:latin typeface="Helvetica Neue"/>
                <a:ea typeface="Helvetica Neue"/>
                <a:cs typeface="Helvetica Neue"/>
                <a:sym typeface="Helvetica Neue"/>
              </a:rPr>
              <a:t>Bowtie</a:t>
            </a:r>
            <a:endParaRPr sz="2400">
              <a:solidFill>
                <a:schemeClr val="dk1"/>
              </a:solidFill>
              <a:latin typeface="Helvetica Neue"/>
              <a:ea typeface="Helvetica Neue"/>
              <a:cs typeface="Helvetica Neue"/>
              <a:sym typeface="Helvetica Neue"/>
            </a:endParaRPr>
          </a:p>
          <a:p>
            <a:pPr marL="609585" indent="-457189">
              <a:lnSpc>
                <a:spcPct val="115000"/>
              </a:lnSpc>
              <a:buClr>
                <a:schemeClr val="dk1"/>
              </a:buClr>
              <a:buSzPts val="1800"/>
              <a:buFont typeface="Helvetica Neue"/>
              <a:buChar char="●"/>
            </a:pPr>
            <a:r>
              <a:rPr lang="en" sz="2400">
                <a:solidFill>
                  <a:schemeClr val="dk1"/>
                </a:solidFill>
                <a:latin typeface="Helvetica Neue"/>
                <a:ea typeface="Helvetica Neue"/>
                <a:cs typeface="Helvetica Neue"/>
                <a:sym typeface="Helvetica Neue"/>
              </a:rPr>
              <a:t>HISAT2</a:t>
            </a:r>
            <a:endParaRPr sz="2400">
              <a:solidFill>
                <a:schemeClr val="dk1"/>
              </a:solidFill>
              <a:latin typeface="Helvetica Neue"/>
              <a:ea typeface="Helvetica Neue"/>
              <a:cs typeface="Helvetica Neue"/>
              <a:sym typeface="Helvetica Neue"/>
            </a:endParaRPr>
          </a:p>
          <a:p>
            <a:pPr marL="609585" indent="-457189">
              <a:lnSpc>
                <a:spcPct val="115000"/>
              </a:lnSpc>
              <a:buClr>
                <a:schemeClr val="dk1"/>
              </a:buClr>
              <a:buSzPts val="1800"/>
              <a:buFont typeface="Helvetica Neue"/>
              <a:buChar char="●"/>
            </a:pPr>
            <a:r>
              <a:rPr lang="en" sz="2400">
                <a:solidFill>
                  <a:schemeClr val="dk1"/>
                </a:solidFill>
                <a:latin typeface="Helvetica Neue"/>
                <a:ea typeface="Helvetica Neue"/>
                <a:cs typeface="Helvetica Neue"/>
                <a:sym typeface="Helvetica Neue"/>
              </a:rPr>
              <a:t>TopHat</a:t>
            </a:r>
            <a:endParaRPr sz="2400">
              <a:solidFill>
                <a:schemeClr val="dk1"/>
              </a:solidFill>
              <a:latin typeface="Helvetica Neue"/>
              <a:ea typeface="Helvetica Neue"/>
              <a:cs typeface="Helvetica Neue"/>
              <a:sym typeface="Helvetica Neue"/>
            </a:endParaRPr>
          </a:p>
          <a:p>
            <a:pPr>
              <a:lnSpc>
                <a:spcPct val="115000"/>
              </a:lnSpc>
            </a:pPr>
            <a:endParaRPr sz="2400" b="1">
              <a:solidFill>
                <a:schemeClr val="dk1"/>
              </a:solidFill>
              <a:latin typeface="Helvetica Neue"/>
              <a:ea typeface="Helvetica Neue"/>
              <a:cs typeface="Helvetica Neue"/>
              <a:sym typeface="Helvetica Neue"/>
            </a:endParaRPr>
          </a:p>
          <a:p>
            <a:pPr>
              <a:lnSpc>
                <a:spcPct val="115000"/>
              </a:lnSpc>
            </a:pPr>
            <a:r>
              <a:rPr lang="en" sz="2400" b="1">
                <a:solidFill>
                  <a:schemeClr val="dk1"/>
                </a:solidFill>
                <a:latin typeface="Helvetica Neue"/>
                <a:ea typeface="Helvetica Neue"/>
                <a:cs typeface="Helvetica Neue"/>
                <a:sym typeface="Helvetica Neue"/>
              </a:rPr>
              <a:t>Read quantification</a:t>
            </a:r>
            <a:endParaRPr sz="2400" b="1">
              <a:solidFill>
                <a:schemeClr val="dk1"/>
              </a:solidFill>
              <a:latin typeface="Helvetica Neue"/>
              <a:ea typeface="Helvetica Neue"/>
              <a:cs typeface="Helvetica Neue"/>
              <a:sym typeface="Helvetica Neue"/>
            </a:endParaRPr>
          </a:p>
          <a:p>
            <a:pPr marL="609585" indent="-457189">
              <a:lnSpc>
                <a:spcPct val="115000"/>
              </a:lnSpc>
              <a:buClr>
                <a:schemeClr val="dk1"/>
              </a:buClr>
              <a:buSzPts val="1800"/>
              <a:buFont typeface="Helvetica Neue"/>
              <a:buChar char="●"/>
            </a:pPr>
            <a:r>
              <a:rPr lang="en" sz="2400">
                <a:solidFill>
                  <a:schemeClr val="dk1"/>
                </a:solidFill>
                <a:latin typeface="Helvetica Neue"/>
                <a:ea typeface="Helvetica Neue"/>
                <a:cs typeface="Helvetica Neue"/>
                <a:sym typeface="Helvetica Neue"/>
              </a:rPr>
              <a:t>featureCounts</a:t>
            </a:r>
            <a:endParaRPr sz="2400">
              <a:solidFill>
                <a:schemeClr val="dk1"/>
              </a:solidFill>
              <a:latin typeface="Helvetica Neue"/>
              <a:ea typeface="Helvetica Neue"/>
              <a:cs typeface="Helvetica Neue"/>
              <a:sym typeface="Helvetica Neue"/>
            </a:endParaRPr>
          </a:p>
          <a:p>
            <a:pPr marL="609585" indent="-457189">
              <a:lnSpc>
                <a:spcPct val="115000"/>
              </a:lnSpc>
              <a:buClr>
                <a:schemeClr val="dk1"/>
              </a:buClr>
              <a:buSzPts val="1800"/>
              <a:buFont typeface="Helvetica Neue"/>
              <a:buChar char="●"/>
            </a:pPr>
            <a:r>
              <a:rPr lang="en" sz="2400">
                <a:solidFill>
                  <a:schemeClr val="dk1"/>
                </a:solidFill>
                <a:latin typeface="Helvetica Neue"/>
                <a:ea typeface="Helvetica Neue"/>
                <a:cs typeface="Helvetica Neue"/>
                <a:sym typeface="Helvetica Neue"/>
              </a:rPr>
              <a:t>Htseq-count</a:t>
            </a:r>
            <a:endParaRPr sz="2400">
              <a:solidFill>
                <a:schemeClr val="dk1"/>
              </a:solidFill>
              <a:latin typeface="Helvetica Neue"/>
              <a:ea typeface="Helvetica Neue"/>
              <a:cs typeface="Helvetica Neue"/>
              <a:sym typeface="Helvetica Neue"/>
            </a:endParaRPr>
          </a:p>
          <a:p>
            <a:pPr marL="609585" indent="-457189">
              <a:lnSpc>
                <a:spcPct val="115000"/>
              </a:lnSpc>
              <a:buClr>
                <a:schemeClr val="dk1"/>
              </a:buClr>
              <a:buSzPts val="1800"/>
              <a:buFont typeface="Helvetica Neue"/>
              <a:buChar char="●"/>
            </a:pPr>
            <a:r>
              <a:rPr lang="en" sz="2400">
                <a:solidFill>
                  <a:schemeClr val="dk1"/>
                </a:solidFill>
                <a:latin typeface="Helvetica Neue"/>
                <a:ea typeface="Helvetica Neue"/>
                <a:cs typeface="Helvetica Neue"/>
                <a:sym typeface="Helvetica Neue"/>
              </a:rPr>
              <a:t>RSEM</a:t>
            </a:r>
            <a:endParaRPr sz="2400"/>
          </a:p>
        </p:txBody>
      </p:sp>
      <p:sp>
        <p:nvSpPr>
          <p:cNvPr id="5" name="Footer Placeholder 7">
            <a:extLst>
              <a:ext uri="{FF2B5EF4-FFF2-40B4-BE49-F238E27FC236}">
                <a16:creationId xmlns:a16="http://schemas.microsoft.com/office/drawing/2014/main" id="{C9A193EC-B9B8-5F4A-BA8D-35FDEF8B95C1}"/>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pPr algn="ctr"/>
            <a:r>
              <a:rPr lang="en" dirty="0">
                <a:latin typeface="Arial" panose="020B0604020202020204" pitchFamily="34" charset="0"/>
                <a:ea typeface="Raleway"/>
                <a:cs typeface="Arial" panose="020B0604020202020204" pitchFamily="34" charset="0"/>
                <a:sym typeface="Raleway"/>
              </a:rPr>
              <a:t>What is Mapping/Alignment?</a:t>
            </a:r>
            <a:endParaRPr dirty="0">
              <a:latin typeface="Arial" panose="020B0604020202020204" pitchFamily="34" charset="0"/>
              <a:ea typeface="Raleway"/>
              <a:cs typeface="Arial" panose="020B0604020202020204" pitchFamily="34" charset="0"/>
              <a:sym typeface="Raleway"/>
            </a:endParaRPr>
          </a:p>
        </p:txBody>
      </p:sp>
      <p:sp>
        <p:nvSpPr>
          <p:cNvPr id="309" name="Google Shape;309;p29"/>
          <p:cNvSpPr txBox="1">
            <a:spLocks noGrp="1"/>
          </p:cNvSpPr>
          <p:nvPr>
            <p:ph type="body" idx="1"/>
          </p:nvPr>
        </p:nvSpPr>
        <p:spPr>
          <a:xfrm>
            <a:off x="415600" y="1231833"/>
            <a:ext cx="11360800" cy="4986000"/>
          </a:xfrm>
          <a:prstGeom prst="rect">
            <a:avLst/>
          </a:prstGeom>
        </p:spPr>
        <p:txBody>
          <a:bodyPr spcFirstLastPara="1" vert="horz" wrap="square" lIns="121900" tIns="121900" rIns="121900" bIns="121900" rtlCol="0" anchor="t" anchorCtr="0">
            <a:noAutofit/>
          </a:bodyPr>
          <a:lstStyle/>
          <a:p>
            <a:pPr marL="0" indent="0">
              <a:spcAft>
                <a:spcPts val="1600"/>
              </a:spcAft>
              <a:buNone/>
            </a:pPr>
            <a:r>
              <a:rPr lang="en" dirty="0">
                <a:latin typeface="Helvetica Neue"/>
                <a:ea typeface="Helvetica Neue"/>
                <a:cs typeface="Helvetica Neue"/>
                <a:sym typeface="Helvetica Neue"/>
              </a:rPr>
              <a:t>The process of finding where in the genome a sequence is from.</a:t>
            </a:r>
            <a:endParaRPr dirty="0">
              <a:latin typeface="Helvetica Neue"/>
              <a:ea typeface="Helvetica Neue"/>
              <a:cs typeface="Helvetica Neue"/>
              <a:sym typeface="Helvetica Neue"/>
            </a:endParaRPr>
          </a:p>
        </p:txBody>
      </p:sp>
      <p:sp>
        <p:nvSpPr>
          <p:cNvPr id="310" name="Google Shape;310;p29"/>
          <p:cNvSpPr/>
          <p:nvPr/>
        </p:nvSpPr>
        <p:spPr>
          <a:xfrm>
            <a:off x="5145006" y="2371133"/>
            <a:ext cx="2283993" cy="3744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400" b="1" dirty="0">
                <a:solidFill>
                  <a:srgbClr val="990000"/>
                </a:solidFill>
                <a:latin typeface="Roboto Mono"/>
                <a:ea typeface="Roboto Mono"/>
                <a:cs typeface="Roboto Mono"/>
                <a:sym typeface="Roboto Mono"/>
              </a:rPr>
              <a:t>CGCATCAGT</a:t>
            </a:r>
            <a:endParaRPr sz="2400" b="1" dirty="0">
              <a:solidFill>
                <a:srgbClr val="990000"/>
              </a:solidFill>
              <a:latin typeface="Roboto Mono"/>
              <a:ea typeface="Roboto Mono"/>
              <a:cs typeface="Roboto Mono"/>
              <a:sym typeface="Roboto Mono"/>
            </a:endParaRPr>
          </a:p>
        </p:txBody>
      </p:sp>
      <p:sp>
        <p:nvSpPr>
          <p:cNvPr id="311" name="Google Shape;311;p29"/>
          <p:cNvSpPr/>
          <p:nvPr/>
        </p:nvSpPr>
        <p:spPr>
          <a:xfrm>
            <a:off x="3640215" y="4521488"/>
            <a:ext cx="5813600" cy="374400"/>
          </a:xfrm>
          <a:prstGeom prst="rect">
            <a:avLst/>
          </a:prstGeom>
          <a:noFill/>
          <a:ln>
            <a:noFill/>
          </a:ln>
        </p:spPr>
        <p:txBody>
          <a:bodyPr spcFirstLastPara="1" wrap="square" lIns="121900" tIns="121900" rIns="121900" bIns="121900" anchor="ctr" anchorCtr="0">
            <a:noAutofit/>
          </a:bodyPr>
          <a:lstStyle/>
          <a:p>
            <a:pPr algn="ctr">
              <a:lnSpc>
                <a:spcPct val="115000"/>
              </a:lnSpc>
              <a:buClr>
                <a:schemeClr val="dk1"/>
              </a:buClr>
              <a:buSzPts val="1100"/>
            </a:pPr>
            <a:r>
              <a:rPr lang="en" sz="2400" b="1" dirty="0">
                <a:solidFill>
                  <a:srgbClr val="1155CC"/>
                </a:solidFill>
                <a:latin typeface="Roboto Mono"/>
                <a:ea typeface="Roboto Mono"/>
                <a:cs typeface="Roboto Mono"/>
                <a:sym typeface="Roboto Mono"/>
              </a:rPr>
              <a:t>...ACTTGACGCATCAGTTGAAACGTA..</a:t>
            </a:r>
            <a:endParaRPr sz="2400" b="1" dirty="0">
              <a:solidFill>
                <a:srgbClr val="1155CC"/>
              </a:solidFill>
              <a:latin typeface="Roboto Mono"/>
              <a:ea typeface="Roboto Mono"/>
              <a:cs typeface="Roboto Mono"/>
              <a:sym typeface="Roboto Mono"/>
            </a:endParaRPr>
          </a:p>
        </p:txBody>
      </p:sp>
      <p:sp>
        <p:nvSpPr>
          <p:cNvPr id="312" name="Google Shape;312;p29"/>
          <p:cNvSpPr/>
          <p:nvPr/>
        </p:nvSpPr>
        <p:spPr>
          <a:xfrm>
            <a:off x="5097646" y="4199945"/>
            <a:ext cx="2388778" cy="3744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400" b="1" dirty="0">
                <a:solidFill>
                  <a:srgbClr val="990000"/>
                </a:solidFill>
                <a:latin typeface="Roboto Mono"/>
                <a:ea typeface="Roboto Mono"/>
                <a:cs typeface="Roboto Mono"/>
                <a:sym typeface="Roboto Mono"/>
              </a:rPr>
              <a:t>CGCATCAGT</a:t>
            </a:r>
            <a:endParaRPr sz="2400" b="1" dirty="0">
              <a:solidFill>
                <a:srgbClr val="990000"/>
              </a:solidFill>
              <a:latin typeface="Roboto Mono"/>
              <a:ea typeface="Roboto Mono"/>
              <a:cs typeface="Roboto Mono"/>
              <a:sym typeface="Roboto Mono"/>
            </a:endParaRPr>
          </a:p>
        </p:txBody>
      </p:sp>
      <p:cxnSp>
        <p:nvCxnSpPr>
          <p:cNvPr id="313" name="Google Shape;313;p29"/>
          <p:cNvCxnSpPr/>
          <p:nvPr/>
        </p:nvCxnSpPr>
        <p:spPr>
          <a:xfrm>
            <a:off x="6074733" y="2964700"/>
            <a:ext cx="0" cy="1070400"/>
          </a:xfrm>
          <a:prstGeom prst="straightConnector1">
            <a:avLst/>
          </a:prstGeom>
          <a:noFill/>
          <a:ln w="9525" cap="flat" cmpd="sng">
            <a:solidFill>
              <a:schemeClr val="dk2"/>
            </a:solidFill>
            <a:prstDash val="solid"/>
            <a:round/>
            <a:headEnd type="none" w="med" len="med"/>
            <a:tailEnd type="triangle" w="med" len="med"/>
          </a:ln>
        </p:spPr>
      </p:cxnSp>
      <p:sp>
        <p:nvSpPr>
          <p:cNvPr id="314" name="Google Shape;314;p29"/>
          <p:cNvSpPr txBox="1"/>
          <p:nvPr/>
        </p:nvSpPr>
        <p:spPr>
          <a:xfrm>
            <a:off x="2799849" y="5345057"/>
            <a:ext cx="2055617" cy="374400"/>
          </a:xfrm>
          <a:prstGeom prst="rect">
            <a:avLst/>
          </a:prstGeom>
          <a:noFill/>
          <a:ln>
            <a:noFill/>
          </a:ln>
        </p:spPr>
        <p:txBody>
          <a:bodyPr spcFirstLastPara="1" wrap="square" lIns="121900" tIns="121900" rIns="121900" bIns="121900" anchor="ctr" anchorCtr="0">
            <a:noAutofit/>
          </a:bodyPr>
          <a:lstStyle/>
          <a:p>
            <a:pPr algn="ctr"/>
            <a:r>
              <a:rPr lang="en" sz="2400" dirty="0">
                <a:latin typeface="Roboto Mono"/>
                <a:ea typeface="Roboto Mono"/>
                <a:cs typeface="Roboto Mono"/>
                <a:sym typeface="Roboto Mono"/>
              </a:rPr>
              <a:t>chr1:105833</a:t>
            </a:r>
            <a:endParaRPr sz="2400" dirty="0">
              <a:latin typeface="Roboto Mono"/>
              <a:ea typeface="Roboto Mono"/>
              <a:cs typeface="Roboto Mono"/>
              <a:sym typeface="Roboto Mono"/>
            </a:endParaRPr>
          </a:p>
        </p:txBody>
      </p:sp>
      <p:sp>
        <p:nvSpPr>
          <p:cNvPr id="315" name="Google Shape;315;p29"/>
          <p:cNvSpPr txBox="1"/>
          <p:nvPr/>
        </p:nvSpPr>
        <p:spPr>
          <a:xfrm>
            <a:off x="5398926" y="5217431"/>
            <a:ext cx="1670800" cy="374400"/>
          </a:xfrm>
          <a:prstGeom prst="rect">
            <a:avLst/>
          </a:prstGeom>
          <a:noFill/>
          <a:ln>
            <a:noFill/>
          </a:ln>
        </p:spPr>
        <p:txBody>
          <a:bodyPr spcFirstLastPara="1" wrap="square" lIns="121900" tIns="121900" rIns="121900" bIns="121900" anchor="ctr" anchorCtr="0">
            <a:noAutofit/>
          </a:bodyPr>
          <a:lstStyle/>
          <a:p>
            <a:pPr algn="ctr"/>
            <a:r>
              <a:rPr lang="en" sz="2400" dirty="0">
                <a:latin typeface="Roboto Mono"/>
                <a:ea typeface="Roboto Mono"/>
                <a:cs typeface="Roboto Mono"/>
                <a:sym typeface="Roboto Mono"/>
              </a:rPr>
              <a:t>105843</a:t>
            </a:r>
            <a:endParaRPr sz="2400" dirty="0">
              <a:latin typeface="Roboto Mono"/>
              <a:ea typeface="Roboto Mono"/>
              <a:cs typeface="Roboto Mono"/>
              <a:sym typeface="Roboto Mono"/>
            </a:endParaRPr>
          </a:p>
        </p:txBody>
      </p:sp>
      <p:sp>
        <p:nvSpPr>
          <p:cNvPr id="316" name="Google Shape;316;p29"/>
          <p:cNvSpPr txBox="1"/>
          <p:nvPr/>
        </p:nvSpPr>
        <p:spPr>
          <a:xfrm>
            <a:off x="7428999" y="5226719"/>
            <a:ext cx="1670800" cy="374400"/>
          </a:xfrm>
          <a:prstGeom prst="rect">
            <a:avLst/>
          </a:prstGeom>
          <a:noFill/>
          <a:ln>
            <a:noFill/>
          </a:ln>
        </p:spPr>
        <p:txBody>
          <a:bodyPr spcFirstLastPara="1" wrap="square" lIns="121900" tIns="121900" rIns="121900" bIns="121900" anchor="ctr" anchorCtr="0">
            <a:noAutofit/>
          </a:bodyPr>
          <a:lstStyle/>
          <a:p>
            <a:pPr algn="ctr"/>
            <a:r>
              <a:rPr lang="en" sz="2400" dirty="0">
                <a:latin typeface="Roboto Mono"/>
                <a:ea typeface="Roboto Mono"/>
                <a:cs typeface="Roboto Mono"/>
                <a:sym typeface="Roboto Mono"/>
              </a:rPr>
              <a:t>105853</a:t>
            </a:r>
            <a:endParaRPr sz="2400" dirty="0">
              <a:latin typeface="Roboto Mono"/>
              <a:ea typeface="Roboto Mono"/>
              <a:cs typeface="Roboto Mono"/>
              <a:sym typeface="Roboto Mono"/>
            </a:endParaRPr>
          </a:p>
        </p:txBody>
      </p:sp>
      <p:sp>
        <p:nvSpPr>
          <p:cNvPr id="317" name="Google Shape;317;p29"/>
          <p:cNvSpPr txBox="1"/>
          <p:nvPr/>
        </p:nvSpPr>
        <p:spPr>
          <a:xfrm>
            <a:off x="215302" y="4542812"/>
            <a:ext cx="3243666" cy="584800"/>
          </a:xfrm>
          <a:prstGeom prst="rect">
            <a:avLst/>
          </a:prstGeom>
          <a:noFill/>
          <a:ln>
            <a:noFill/>
          </a:ln>
        </p:spPr>
        <p:txBody>
          <a:bodyPr spcFirstLastPara="1" wrap="square" lIns="121900" tIns="121900" rIns="121900" bIns="121900" anchor="ctr" anchorCtr="0">
            <a:noAutofit/>
          </a:bodyPr>
          <a:lstStyle/>
          <a:p>
            <a:pPr algn="r"/>
            <a:r>
              <a:rPr lang="en" sz="2400" dirty="0">
                <a:latin typeface="Helvetica Neue"/>
                <a:ea typeface="Helvetica Neue"/>
                <a:cs typeface="Helvetica Neue"/>
                <a:sym typeface="Helvetica Neue"/>
              </a:rPr>
              <a:t>Reference genome</a:t>
            </a:r>
            <a:endParaRPr sz="2400" dirty="0">
              <a:latin typeface="Helvetica Neue"/>
              <a:ea typeface="Helvetica Neue"/>
              <a:cs typeface="Helvetica Neue"/>
              <a:sym typeface="Helvetica Neue"/>
            </a:endParaRPr>
          </a:p>
        </p:txBody>
      </p:sp>
      <p:sp>
        <p:nvSpPr>
          <p:cNvPr id="318" name="Google Shape;318;p29"/>
          <p:cNvSpPr txBox="1"/>
          <p:nvPr/>
        </p:nvSpPr>
        <p:spPr>
          <a:xfrm>
            <a:off x="1174967" y="2265945"/>
            <a:ext cx="2284000" cy="584800"/>
          </a:xfrm>
          <a:prstGeom prst="rect">
            <a:avLst/>
          </a:prstGeom>
          <a:noFill/>
          <a:ln>
            <a:noFill/>
          </a:ln>
        </p:spPr>
        <p:txBody>
          <a:bodyPr spcFirstLastPara="1" wrap="square" lIns="121900" tIns="121900" rIns="121900" bIns="121900" anchor="ctr" anchorCtr="0">
            <a:noAutofit/>
          </a:bodyPr>
          <a:lstStyle/>
          <a:p>
            <a:pPr algn="r"/>
            <a:r>
              <a:rPr lang="en" sz="2400">
                <a:latin typeface="Helvetica Neue"/>
                <a:ea typeface="Helvetica Neue"/>
                <a:cs typeface="Helvetica Neue"/>
                <a:sym typeface="Helvetica Neue"/>
              </a:rPr>
              <a:t>Read</a:t>
            </a:r>
            <a:endParaRPr sz="2400">
              <a:latin typeface="Helvetica Neue"/>
              <a:ea typeface="Helvetica Neue"/>
              <a:cs typeface="Helvetica Neue"/>
              <a:sym typeface="Helvetica Neue"/>
            </a:endParaRPr>
          </a:p>
        </p:txBody>
      </p:sp>
      <p:sp>
        <p:nvSpPr>
          <p:cNvPr id="319" name="Google Shape;319;p29"/>
          <p:cNvSpPr txBox="1"/>
          <p:nvPr/>
        </p:nvSpPr>
        <p:spPr>
          <a:xfrm>
            <a:off x="1131150" y="4026779"/>
            <a:ext cx="2284000" cy="584800"/>
          </a:xfrm>
          <a:prstGeom prst="rect">
            <a:avLst/>
          </a:prstGeom>
          <a:noFill/>
          <a:ln>
            <a:noFill/>
          </a:ln>
        </p:spPr>
        <p:txBody>
          <a:bodyPr spcFirstLastPara="1" wrap="square" lIns="121900" tIns="121900" rIns="121900" bIns="121900" anchor="ctr" anchorCtr="0">
            <a:noAutofit/>
          </a:bodyPr>
          <a:lstStyle/>
          <a:p>
            <a:pPr algn="r"/>
            <a:r>
              <a:rPr lang="en" sz="2400" dirty="0">
                <a:latin typeface="Helvetica Neue"/>
                <a:ea typeface="Helvetica Neue"/>
                <a:cs typeface="Helvetica Neue"/>
                <a:sym typeface="Helvetica Neue"/>
              </a:rPr>
              <a:t>Aligned read</a:t>
            </a:r>
            <a:endParaRPr sz="2400" dirty="0">
              <a:latin typeface="Helvetica Neue"/>
              <a:ea typeface="Helvetica Neue"/>
              <a:cs typeface="Helvetica Neue"/>
              <a:sym typeface="Helvetica Neue"/>
            </a:endParaRPr>
          </a:p>
        </p:txBody>
      </p:sp>
      <p:cxnSp>
        <p:nvCxnSpPr>
          <p:cNvPr id="320" name="Google Shape;320;p29"/>
          <p:cNvCxnSpPr/>
          <p:nvPr/>
        </p:nvCxnSpPr>
        <p:spPr>
          <a:xfrm>
            <a:off x="4137045" y="4835212"/>
            <a:ext cx="0" cy="350000"/>
          </a:xfrm>
          <a:prstGeom prst="straightConnector1">
            <a:avLst/>
          </a:prstGeom>
          <a:noFill/>
          <a:ln w="9525" cap="flat" cmpd="sng">
            <a:solidFill>
              <a:srgbClr val="000000"/>
            </a:solidFill>
            <a:prstDash val="solid"/>
            <a:round/>
            <a:headEnd type="none" w="med" len="med"/>
            <a:tailEnd type="none" w="med" len="med"/>
          </a:ln>
        </p:spPr>
      </p:cxnSp>
      <p:cxnSp>
        <p:nvCxnSpPr>
          <p:cNvPr id="321" name="Google Shape;321;p29"/>
          <p:cNvCxnSpPr/>
          <p:nvPr/>
        </p:nvCxnSpPr>
        <p:spPr>
          <a:xfrm>
            <a:off x="6287002" y="4835212"/>
            <a:ext cx="0" cy="350000"/>
          </a:xfrm>
          <a:prstGeom prst="straightConnector1">
            <a:avLst/>
          </a:prstGeom>
          <a:noFill/>
          <a:ln w="9525" cap="flat" cmpd="sng">
            <a:solidFill>
              <a:srgbClr val="000000"/>
            </a:solidFill>
            <a:prstDash val="solid"/>
            <a:round/>
            <a:headEnd type="none" w="med" len="med"/>
            <a:tailEnd type="none" w="med" len="med"/>
          </a:ln>
        </p:spPr>
      </p:cxnSp>
      <p:cxnSp>
        <p:nvCxnSpPr>
          <p:cNvPr id="322" name="Google Shape;322;p29"/>
          <p:cNvCxnSpPr/>
          <p:nvPr/>
        </p:nvCxnSpPr>
        <p:spPr>
          <a:xfrm>
            <a:off x="8417799" y="4817950"/>
            <a:ext cx="0" cy="350000"/>
          </a:xfrm>
          <a:prstGeom prst="straightConnector1">
            <a:avLst/>
          </a:prstGeom>
          <a:noFill/>
          <a:ln w="9525" cap="flat" cmpd="sng">
            <a:solidFill>
              <a:srgbClr val="000000"/>
            </a:solidFill>
            <a:prstDash val="solid"/>
            <a:round/>
            <a:headEnd type="none" w="med" len="med"/>
            <a:tailEnd type="none" w="med" len="med"/>
          </a:ln>
        </p:spPr>
      </p:cxnSp>
      <p:pic>
        <p:nvPicPr>
          <p:cNvPr id="324" name="Google Shape;324;p29"/>
          <p:cNvPicPr preferRelativeResize="0"/>
          <p:nvPr/>
        </p:nvPicPr>
        <p:blipFill>
          <a:blip r:embed="rId3">
            <a:alphaModFix/>
          </a:blip>
          <a:stretch>
            <a:fillRect/>
          </a:stretch>
        </p:blipFill>
        <p:spPr>
          <a:xfrm>
            <a:off x="3746079" y="954949"/>
            <a:ext cx="4986955" cy="5539767"/>
          </a:xfrm>
          <a:prstGeom prst="rect">
            <a:avLst/>
          </a:prstGeom>
          <a:noFill/>
          <a:ln w="9525" cap="flat" cmpd="sng">
            <a:solidFill>
              <a:srgbClr val="000000"/>
            </a:solidFill>
            <a:prstDash val="solid"/>
            <a:round/>
            <a:headEnd type="none" w="sm" len="sm"/>
            <a:tailEnd type="none" w="sm" len="sm"/>
          </a:ln>
        </p:spPr>
      </p:pic>
      <p:sp>
        <p:nvSpPr>
          <p:cNvPr id="19" name="Footer Placeholder 7">
            <a:extLst>
              <a:ext uri="{FF2B5EF4-FFF2-40B4-BE49-F238E27FC236}">
                <a16:creationId xmlns:a16="http://schemas.microsoft.com/office/drawing/2014/main" id="{00F48112-6246-9444-BFCC-499EBA730531}"/>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10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0"/>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Arial" panose="020B0604020202020204" pitchFamily="34" charset="0"/>
                <a:ea typeface="Raleway"/>
                <a:cs typeface="Arial" panose="020B0604020202020204" pitchFamily="34" charset="0"/>
                <a:sym typeface="Raleway"/>
              </a:rPr>
              <a:t>Short Read Alignment is Complicated</a:t>
            </a:r>
            <a:endParaRPr dirty="0">
              <a:latin typeface="Arial" panose="020B0604020202020204" pitchFamily="34" charset="0"/>
              <a:ea typeface="Raleway"/>
              <a:cs typeface="Arial" panose="020B0604020202020204" pitchFamily="34" charset="0"/>
              <a:sym typeface="Raleway"/>
            </a:endParaRPr>
          </a:p>
        </p:txBody>
      </p:sp>
      <p:sp>
        <p:nvSpPr>
          <p:cNvPr id="330" name="Google Shape;330;p30"/>
          <p:cNvSpPr txBox="1">
            <a:spLocks noGrp="1"/>
          </p:cNvSpPr>
          <p:nvPr>
            <p:ph type="body" idx="1"/>
          </p:nvPr>
        </p:nvSpPr>
        <p:spPr>
          <a:xfrm>
            <a:off x="415600" y="1231833"/>
            <a:ext cx="11360800" cy="49860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dirty="0"/>
              <a:t>Alignment must consider non-exact matching.</a:t>
            </a:r>
            <a:endParaRPr dirty="0"/>
          </a:p>
        </p:txBody>
      </p:sp>
      <p:sp>
        <p:nvSpPr>
          <p:cNvPr id="331" name="Google Shape;331;p30"/>
          <p:cNvSpPr/>
          <p:nvPr/>
        </p:nvSpPr>
        <p:spPr>
          <a:xfrm>
            <a:off x="3458967" y="4475445"/>
            <a:ext cx="5941697" cy="405158"/>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400" b="1" dirty="0">
                <a:solidFill>
                  <a:srgbClr val="1155CC"/>
                </a:solidFill>
                <a:latin typeface="Roboto Mono"/>
                <a:ea typeface="Roboto Mono"/>
                <a:cs typeface="Arial" panose="020B0604020202020204" pitchFamily="34" charset="0"/>
                <a:sym typeface="Roboto Mono"/>
              </a:rPr>
              <a:t>...ACTTGACGCATCAGTTGAAACGTA...</a:t>
            </a:r>
            <a:endParaRPr sz="2400" b="1" dirty="0">
              <a:solidFill>
                <a:srgbClr val="1155CC"/>
              </a:solidFill>
              <a:latin typeface="Roboto Mono"/>
              <a:ea typeface="Roboto Mono"/>
              <a:cs typeface="Arial" panose="020B0604020202020204" pitchFamily="34" charset="0"/>
              <a:sym typeface="Roboto Mono"/>
            </a:endParaRPr>
          </a:p>
        </p:txBody>
      </p:sp>
      <p:sp>
        <p:nvSpPr>
          <p:cNvPr id="332" name="Google Shape;332;p30"/>
          <p:cNvSpPr/>
          <p:nvPr/>
        </p:nvSpPr>
        <p:spPr>
          <a:xfrm>
            <a:off x="5030702" y="4114205"/>
            <a:ext cx="2425388" cy="3744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b="1" dirty="0">
                <a:solidFill>
                  <a:srgbClr val="990000"/>
                </a:solidFill>
                <a:latin typeface="Roboto Mono"/>
                <a:ea typeface="Roboto Mono"/>
                <a:cs typeface="Arial" panose="020B0604020202020204" pitchFamily="34" charset="0"/>
                <a:sym typeface="Roboto Mono"/>
              </a:rPr>
              <a:t>CGCAT</a:t>
            </a:r>
            <a:r>
              <a:rPr lang="en" sz="2400" b="1" dirty="0">
                <a:solidFill>
                  <a:schemeClr val="accent1"/>
                </a:solidFill>
                <a:latin typeface="Roboto Mono"/>
                <a:ea typeface="Roboto Mono"/>
                <a:cs typeface="Arial" panose="020B0604020202020204" pitchFamily="34" charset="0"/>
                <a:sym typeface="Roboto Mono"/>
              </a:rPr>
              <a:t>A</a:t>
            </a:r>
            <a:r>
              <a:rPr lang="en" sz="2400" b="1" dirty="0">
                <a:solidFill>
                  <a:srgbClr val="990000"/>
                </a:solidFill>
                <a:latin typeface="Roboto Mono"/>
                <a:ea typeface="Roboto Mono"/>
                <a:cs typeface="Arial" panose="020B0604020202020204" pitchFamily="34" charset="0"/>
                <a:sym typeface="Roboto Mono"/>
              </a:rPr>
              <a:t>AGT</a:t>
            </a:r>
            <a:endParaRPr sz="2400" b="1" dirty="0">
              <a:solidFill>
                <a:srgbClr val="990000"/>
              </a:solidFill>
              <a:latin typeface="Roboto Mono"/>
              <a:ea typeface="Roboto Mono"/>
              <a:cs typeface="Arial" panose="020B0604020202020204" pitchFamily="34" charset="0"/>
              <a:sym typeface="Roboto Mono"/>
            </a:endParaRPr>
          </a:p>
        </p:txBody>
      </p:sp>
      <p:sp>
        <p:nvSpPr>
          <p:cNvPr id="333" name="Google Shape;333;p30"/>
          <p:cNvSpPr txBox="1"/>
          <p:nvPr/>
        </p:nvSpPr>
        <p:spPr>
          <a:xfrm>
            <a:off x="2316967" y="5184324"/>
            <a:ext cx="2284000" cy="374304"/>
          </a:xfrm>
          <a:prstGeom prst="rect">
            <a:avLst/>
          </a:prstGeom>
          <a:noFill/>
          <a:ln>
            <a:noFill/>
          </a:ln>
        </p:spPr>
        <p:txBody>
          <a:bodyPr spcFirstLastPara="1" wrap="square" lIns="121900" tIns="121900" rIns="121900" bIns="121900" anchor="ctr" anchorCtr="0">
            <a:noAutofit/>
          </a:bodyPr>
          <a:lstStyle/>
          <a:p>
            <a:pPr algn="ctr"/>
            <a:r>
              <a:rPr lang="en" sz="2400" dirty="0">
                <a:latin typeface="Roboto Mono"/>
                <a:ea typeface="Roboto Mono"/>
                <a:cs typeface="Arial" panose="020B0604020202020204" pitchFamily="34" charset="0"/>
                <a:sym typeface="Roboto Mono"/>
              </a:rPr>
              <a:t>chr1:105833</a:t>
            </a:r>
            <a:endParaRPr sz="2400" dirty="0">
              <a:latin typeface="Roboto Mono"/>
              <a:ea typeface="Roboto Mono"/>
              <a:cs typeface="Arial" panose="020B0604020202020204" pitchFamily="34" charset="0"/>
              <a:sym typeface="Roboto Mono"/>
            </a:endParaRPr>
          </a:p>
        </p:txBody>
      </p:sp>
      <p:sp>
        <p:nvSpPr>
          <p:cNvPr id="334" name="Google Shape;334;p30"/>
          <p:cNvSpPr txBox="1"/>
          <p:nvPr/>
        </p:nvSpPr>
        <p:spPr>
          <a:xfrm>
            <a:off x="5260600" y="5200148"/>
            <a:ext cx="1670800" cy="374400"/>
          </a:xfrm>
          <a:prstGeom prst="rect">
            <a:avLst/>
          </a:prstGeom>
          <a:noFill/>
          <a:ln>
            <a:noFill/>
          </a:ln>
        </p:spPr>
        <p:txBody>
          <a:bodyPr spcFirstLastPara="1" wrap="square" lIns="121900" tIns="121900" rIns="121900" bIns="121900" anchor="ctr" anchorCtr="0">
            <a:noAutofit/>
          </a:bodyPr>
          <a:lstStyle/>
          <a:p>
            <a:pPr algn="ctr"/>
            <a:r>
              <a:rPr lang="en" sz="2400" dirty="0">
                <a:latin typeface="Roboto Mono"/>
                <a:ea typeface="Roboto Mono"/>
                <a:cs typeface="Arial" panose="020B0604020202020204" pitchFamily="34" charset="0"/>
                <a:sym typeface="Roboto Mono"/>
              </a:rPr>
              <a:t>105843</a:t>
            </a:r>
            <a:endParaRPr sz="2400" dirty="0">
              <a:latin typeface="Roboto Mono"/>
              <a:ea typeface="Roboto Mono"/>
              <a:cs typeface="Arial" panose="020B0604020202020204" pitchFamily="34" charset="0"/>
              <a:sym typeface="Roboto Mono"/>
            </a:endParaRPr>
          </a:p>
        </p:txBody>
      </p:sp>
      <p:sp>
        <p:nvSpPr>
          <p:cNvPr id="335" name="Google Shape;335;p30"/>
          <p:cNvSpPr txBox="1"/>
          <p:nvPr/>
        </p:nvSpPr>
        <p:spPr>
          <a:xfrm>
            <a:off x="7591033" y="5150012"/>
            <a:ext cx="1670800" cy="374400"/>
          </a:xfrm>
          <a:prstGeom prst="rect">
            <a:avLst/>
          </a:prstGeom>
          <a:noFill/>
          <a:ln>
            <a:noFill/>
          </a:ln>
        </p:spPr>
        <p:txBody>
          <a:bodyPr spcFirstLastPara="1" wrap="square" lIns="121900" tIns="121900" rIns="121900" bIns="121900" anchor="ctr" anchorCtr="0">
            <a:noAutofit/>
          </a:bodyPr>
          <a:lstStyle/>
          <a:p>
            <a:pPr algn="ctr"/>
            <a:r>
              <a:rPr lang="en" sz="2400" dirty="0">
                <a:latin typeface="Roboto Mono"/>
                <a:ea typeface="Roboto Mono"/>
                <a:cs typeface="Arial" panose="020B0604020202020204" pitchFamily="34" charset="0"/>
                <a:sym typeface="Roboto Mono"/>
              </a:rPr>
              <a:t>105853</a:t>
            </a:r>
            <a:endParaRPr sz="2400" dirty="0">
              <a:latin typeface="Roboto Mono"/>
              <a:ea typeface="Roboto Mono"/>
              <a:cs typeface="Arial" panose="020B0604020202020204" pitchFamily="34" charset="0"/>
              <a:sym typeface="Roboto Mono"/>
            </a:endParaRPr>
          </a:p>
        </p:txBody>
      </p:sp>
      <p:sp>
        <p:nvSpPr>
          <p:cNvPr id="336" name="Google Shape;336;p30"/>
          <p:cNvSpPr txBox="1"/>
          <p:nvPr/>
        </p:nvSpPr>
        <p:spPr>
          <a:xfrm>
            <a:off x="206946" y="4542812"/>
            <a:ext cx="3252021" cy="584800"/>
          </a:xfrm>
          <a:prstGeom prst="rect">
            <a:avLst/>
          </a:prstGeom>
          <a:noFill/>
          <a:ln>
            <a:noFill/>
          </a:ln>
        </p:spPr>
        <p:txBody>
          <a:bodyPr spcFirstLastPara="1" wrap="square" lIns="121900" tIns="121900" rIns="121900" bIns="121900" anchor="ctr" anchorCtr="0">
            <a:noAutofit/>
          </a:bodyPr>
          <a:lstStyle/>
          <a:p>
            <a:pPr algn="r"/>
            <a:r>
              <a:rPr lang="en" sz="2400" dirty="0">
                <a:latin typeface="Helvetica Neue"/>
                <a:ea typeface="Helvetica Neue"/>
                <a:cs typeface="Helvetica Neue"/>
                <a:sym typeface="Helvetica Neue"/>
              </a:rPr>
              <a:t>Reference genome</a:t>
            </a:r>
            <a:endParaRPr sz="2400" dirty="0">
              <a:latin typeface="Helvetica Neue"/>
              <a:ea typeface="Helvetica Neue"/>
              <a:cs typeface="Helvetica Neue"/>
              <a:sym typeface="Helvetica Neue"/>
            </a:endParaRPr>
          </a:p>
        </p:txBody>
      </p:sp>
      <p:sp>
        <p:nvSpPr>
          <p:cNvPr id="337" name="Google Shape;337;p30"/>
          <p:cNvSpPr txBox="1"/>
          <p:nvPr/>
        </p:nvSpPr>
        <p:spPr>
          <a:xfrm>
            <a:off x="1051960" y="3196207"/>
            <a:ext cx="2284000" cy="584800"/>
          </a:xfrm>
          <a:prstGeom prst="rect">
            <a:avLst/>
          </a:prstGeom>
          <a:noFill/>
          <a:ln>
            <a:noFill/>
          </a:ln>
        </p:spPr>
        <p:txBody>
          <a:bodyPr spcFirstLastPara="1" wrap="square" lIns="121900" tIns="121900" rIns="121900" bIns="121900" anchor="ctr" anchorCtr="0">
            <a:noAutofit/>
          </a:bodyPr>
          <a:lstStyle/>
          <a:p>
            <a:pPr algn="r"/>
            <a:r>
              <a:rPr lang="en" sz="2400">
                <a:latin typeface="Helvetica Neue"/>
                <a:ea typeface="Helvetica Neue"/>
                <a:cs typeface="Helvetica Neue"/>
                <a:sym typeface="Helvetica Neue"/>
              </a:rPr>
              <a:t>Insertion</a:t>
            </a:r>
            <a:endParaRPr sz="2400">
              <a:latin typeface="Helvetica Neue"/>
              <a:ea typeface="Helvetica Neue"/>
              <a:cs typeface="Helvetica Neue"/>
              <a:sym typeface="Helvetica Neue"/>
            </a:endParaRPr>
          </a:p>
        </p:txBody>
      </p:sp>
      <p:cxnSp>
        <p:nvCxnSpPr>
          <p:cNvPr id="338" name="Google Shape;338;p30"/>
          <p:cNvCxnSpPr/>
          <p:nvPr/>
        </p:nvCxnSpPr>
        <p:spPr>
          <a:xfrm>
            <a:off x="3942786" y="4767927"/>
            <a:ext cx="0" cy="350000"/>
          </a:xfrm>
          <a:prstGeom prst="straightConnector1">
            <a:avLst/>
          </a:prstGeom>
          <a:noFill/>
          <a:ln w="9525" cap="flat" cmpd="sng">
            <a:solidFill>
              <a:srgbClr val="000000"/>
            </a:solidFill>
            <a:prstDash val="solid"/>
            <a:round/>
            <a:headEnd type="none" w="med" len="med"/>
            <a:tailEnd type="none" w="med" len="med"/>
          </a:ln>
        </p:spPr>
      </p:cxnSp>
      <p:cxnSp>
        <p:nvCxnSpPr>
          <p:cNvPr id="339" name="Google Shape;339;p30"/>
          <p:cNvCxnSpPr/>
          <p:nvPr/>
        </p:nvCxnSpPr>
        <p:spPr>
          <a:xfrm>
            <a:off x="6093793" y="4800012"/>
            <a:ext cx="0" cy="350000"/>
          </a:xfrm>
          <a:prstGeom prst="straightConnector1">
            <a:avLst/>
          </a:prstGeom>
          <a:noFill/>
          <a:ln w="9525" cap="flat" cmpd="sng">
            <a:solidFill>
              <a:srgbClr val="000000"/>
            </a:solidFill>
            <a:prstDash val="solid"/>
            <a:round/>
            <a:headEnd type="none" w="med" len="med"/>
            <a:tailEnd type="none" w="med" len="med"/>
          </a:ln>
        </p:spPr>
      </p:cxnSp>
      <p:cxnSp>
        <p:nvCxnSpPr>
          <p:cNvPr id="340" name="Google Shape;340;p30"/>
          <p:cNvCxnSpPr/>
          <p:nvPr/>
        </p:nvCxnSpPr>
        <p:spPr>
          <a:xfrm>
            <a:off x="8289048" y="4717327"/>
            <a:ext cx="0" cy="350000"/>
          </a:xfrm>
          <a:prstGeom prst="straightConnector1">
            <a:avLst/>
          </a:prstGeom>
          <a:noFill/>
          <a:ln w="9525" cap="flat" cmpd="sng">
            <a:solidFill>
              <a:srgbClr val="000000"/>
            </a:solidFill>
            <a:prstDash val="solid"/>
            <a:round/>
            <a:headEnd type="none" w="med" len="med"/>
            <a:tailEnd type="none" w="med" len="med"/>
          </a:ln>
        </p:spPr>
      </p:cxnSp>
      <p:sp>
        <p:nvSpPr>
          <p:cNvPr id="341" name="Google Shape;341;p30"/>
          <p:cNvSpPr/>
          <p:nvPr/>
        </p:nvSpPr>
        <p:spPr>
          <a:xfrm>
            <a:off x="5030702" y="3707805"/>
            <a:ext cx="2425393" cy="3744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b="1" dirty="0">
                <a:solidFill>
                  <a:srgbClr val="990000"/>
                </a:solidFill>
                <a:latin typeface="Roboto Mono"/>
                <a:ea typeface="Roboto Mono"/>
                <a:cs typeface="Arial" panose="020B0604020202020204" pitchFamily="34" charset="0"/>
                <a:sym typeface="Roboto Mono"/>
              </a:rPr>
              <a:t>C</a:t>
            </a:r>
            <a:r>
              <a:rPr lang="en" sz="2400" b="1" dirty="0">
                <a:solidFill>
                  <a:schemeClr val="accent1"/>
                </a:solidFill>
                <a:latin typeface="Roboto Mono"/>
                <a:ea typeface="Roboto Mono"/>
                <a:cs typeface="Arial" panose="020B0604020202020204" pitchFamily="34" charset="0"/>
                <a:sym typeface="Roboto Mono"/>
              </a:rPr>
              <a:t>-</a:t>
            </a:r>
            <a:r>
              <a:rPr lang="en" sz="2400" b="1" dirty="0">
                <a:solidFill>
                  <a:srgbClr val="990000"/>
                </a:solidFill>
                <a:latin typeface="Roboto Mono"/>
                <a:ea typeface="Roboto Mono"/>
                <a:cs typeface="Arial" panose="020B0604020202020204" pitchFamily="34" charset="0"/>
                <a:sym typeface="Roboto Mono"/>
              </a:rPr>
              <a:t>CATAAGT</a:t>
            </a:r>
            <a:endParaRPr sz="2400" b="1" dirty="0">
              <a:solidFill>
                <a:srgbClr val="990000"/>
              </a:solidFill>
              <a:latin typeface="Roboto Mono"/>
              <a:ea typeface="Roboto Mono"/>
              <a:cs typeface="Arial" panose="020B0604020202020204" pitchFamily="34" charset="0"/>
              <a:sym typeface="Roboto Mono"/>
            </a:endParaRPr>
          </a:p>
        </p:txBody>
      </p:sp>
      <p:sp>
        <p:nvSpPr>
          <p:cNvPr id="342" name="Google Shape;342;p30"/>
          <p:cNvSpPr/>
          <p:nvPr/>
        </p:nvSpPr>
        <p:spPr>
          <a:xfrm>
            <a:off x="5030696" y="3301405"/>
            <a:ext cx="2425400" cy="374400"/>
          </a:xfrm>
          <a:prstGeom prst="rect">
            <a:avLst/>
          </a:prstGeom>
          <a:noFill/>
          <a:ln>
            <a:noFill/>
          </a:ln>
        </p:spPr>
        <p:txBody>
          <a:bodyPr spcFirstLastPara="1" wrap="square" lIns="121900" tIns="121900" rIns="121900" bIns="121900" anchor="ctr" anchorCtr="0">
            <a:noAutofit/>
          </a:bodyPr>
          <a:lstStyle/>
          <a:p>
            <a:pPr>
              <a:lnSpc>
                <a:spcPct val="115000"/>
              </a:lnSpc>
            </a:pPr>
            <a:r>
              <a:rPr lang="en" sz="2400" b="1" dirty="0">
                <a:solidFill>
                  <a:srgbClr val="990000"/>
                </a:solidFill>
                <a:latin typeface="Roboto Mono"/>
                <a:ea typeface="Roboto Mono"/>
                <a:cs typeface="Arial" panose="020B0604020202020204" pitchFamily="34" charset="0"/>
                <a:sym typeface="Roboto Mono"/>
              </a:rPr>
              <a:t>CGCAT</a:t>
            </a:r>
            <a:r>
              <a:rPr lang="en" sz="2400" b="1" dirty="0">
                <a:solidFill>
                  <a:schemeClr val="accent1"/>
                </a:solidFill>
                <a:latin typeface="Roboto Mono"/>
                <a:ea typeface="Roboto Mono"/>
                <a:cs typeface="Arial" panose="020B0604020202020204" pitchFamily="34" charset="0"/>
                <a:sym typeface="Roboto Mono"/>
              </a:rPr>
              <a:t>G</a:t>
            </a:r>
            <a:r>
              <a:rPr lang="en" sz="2400" b="1" dirty="0">
                <a:solidFill>
                  <a:srgbClr val="990000"/>
                </a:solidFill>
                <a:latin typeface="Roboto Mono"/>
                <a:ea typeface="Roboto Mono"/>
                <a:cs typeface="Arial" panose="020B0604020202020204" pitchFamily="34" charset="0"/>
                <a:sym typeface="Roboto Mono"/>
              </a:rPr>
              <a:t>AAGT</a:t>
            </a:r>
            <a:endParaRPr sz="2400" b="1" dirty="0">
              <a:solidFill>
                <a:srgbClr val="990000"/>
              </a:solidFill>
              <a:latin typeface="Roboto Mono"/>
              <a:ea typeface="Roboto Mono"/>
              <a:cs typeface="Arial" panose="020B0604020202020204" pitchFamily="34" charset="0"/>
              <a:sym typeface="Roboto Mono"/>
            </a:endParaRPr>
          </a:p>
        </p:txBody>
      </p:sp>
      <p:sp>
        <p:nvSpPr>
          <p:cNvPr id="343" name="Google Shape;343;p30"/>
          <p:cNvSpPr txBox="1"/>
          <p:nvPr/>
        </p:nvSpPr>
        <p:spPr>
          <a:xfrm>
            <a:off x="1055008" y="3602617"/>
            <a:ext cx="2284000" cy="584800"/>
          </a:xfrm>
          <a:prstGeom prst="rect">
            <a:avLst/>
          </a:prstGeom>
          <a:noFill/>
          <a:ln>
            <a:noFill/>
          </a:ln>
        </p:spPr>
        <p:txBody>
          <a:bodyPr spcFirstLastPara="1" wrap="square" lIns="121900" tIns="121900" rIns="121900" bIns="121900" anchor="ctr" anchorCtr="0">
            <a:noAutofit/>
          </a:bodyPr>
          <a:lstStyle/>
          <a:p>
            <a:pPr algn="r"/>
            <a:r>
              <a:rPr lang="en" sz="2400">
                <a:latin typeface="Helvetica Neue"/>
                <a:ea typeface="Helvetica Neue"/>
                <a:cs typeface="Helvetica Neue"/>
                <a:sym typeface="Helvetica Neue"/>
              </a:rPr>
              <a:t>Deletion</a:t>
            </a:r>
            <a:endParaRPr sz="2400">
              <a:latin typeface="Helvetica Neue"/>
              <a:ea typeface="Helvetica Neue"/>
              <a:cs typeface="Helvetica Neue"/>
              <a:sym typeface="Helvetica Neue"/>
            </a:endParaRPr>
          </a:p>
        </p:txBody>
      </p:sp>
      <p:sp>
        <p:nvSpPr>
          <p:cNvPr id="344" name="Google Shape;344;p30"/>
          <p:cNvSpPr txBox="1"/>
          <p:nvPr/>
        </p:nvSpPr>
        <p:spPr>
          <a:xfrm>
            <a:off x="1060663" y="4009017"/>
            <a:ext cx="2284000" cy="584800"/>
          </a:xfrm>
          <a:prstGeom prst="rect">
            <a:avLst/>
          </a:prstGeom>
          <a:noFill/>
          <a:ln>
            <a:noFill/>
          </a:ln>
        </p:spPr>
        <p:txBody>
          <a:bodyPr spcFirstLastPara="1" wrap="square" lIns="121900" tIns="121900" rIns="121900" bIns="121900" anchor="ctr" anchorCtr="0">
            <a:noAutofit/>
          </a:bodyPr>
          <a:lstStyle/>
          <a:p>
            <a:pPr algn="r"/>
            <a:r>
              <a:rPr lang="en" sz="2400">
                <a:latin typeface="Helvetica Neue"/>
                <a:ea typeface="Helvetica Neue"/>
                <a:cs typeface="Helvetica Neue"/>
                <a:sym typeface="Helvetica Neue"/>
              </a:rPr>
              <a:t>Substitution</a:t>
            </a:r>
            <a:endParaRPr sz="2400">
              <a:latin typeface="Helvetica Neue"/>
              <a:ea typeface="Helvetica Neue"/>
              <a:cs typeface="Helvetica Neue"/>
              <a:sym typeface="Helvetica Neue"/>
            </a:endParaRPr>
          </a:p>
        </p:txBody>
      </p:sp>
      <p:cxnSp>
        <p:nvCxnSpPr>
          <p:cNvPr id="345" name="Google Shape;345;p30"/>
          <p:cNvCxnSpPr>
            <a:cxnSpLocks/>
            <a:stCxn id="337" idx="3"/>
            <a:endCxn id="342" idx="1"/>
          </p:cNvCxnSpPr>
          <p:nvPr/>
        </p:nvCxnSpPr>
        <p:spPr>
          <a:xfrm flipV="1">
            <a:off x="3335960" y="3488605"/>
            <a:ext cx="1694736" cy="2"/>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30"/>
          <p:cNvCxnSpPr>
            <a:cxnSpLocks/>
            <a:stCxn id="343" idx="3"/>
            <a:endCxn id="341" idx="1"/>
          </p:cNvCxnSpPr>
          <p:nvPr/>
        </p:nvCxnSpPr>
        <p:spPr>
          <a:xfrm flipV="1">
            <a:off x="3339008" y="3895005"/>
            <a:ext cx="1691694" cy="12"/>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30"/>
          <p:cNvCxnSpPr>
            <a:cxnSpLocks/>
            <a:stCxn id="344" idx="3"/>
            <a:endCxn id="332" idx="1"/>
          </p:cNvCxnSpPr>
          <p:nvPr/>
        </p:nvCxnSpPr>
        <p:spPr>
          <a:xfrm flipV="1">
            <a:off x="3344663" y="4301405"/>
            <a:ext cx="1686039" cy="12"/>
          </a:xfrm>
          <a:prstGeom prst="straightConnector1">
            <a:avLst/>
          </a:prstGeom>
          <a:noFill/>
          <a:ln w="9525" cap="flat" cmpd="sng">
            <a:solidFill>
              <a:schemeClr val="dk2"/>
            </a:solidFill>
            <a:prstDash val="solid"/>
            <a:round/>
            <a:headEnd type="none" w="med" len="med"/>
            <a:tailEnd type="none" w="med" len="med"/>
          </a:ln>
        </p:spPr>
      </p:cxnSp>
      <p:sp>
        <p:nvSpPr>
          <p:cNvPr id="348" name="Google Shape;348;p30"/>
          <p:cNvSpPr txBox="1"/>
          <p:nvPr/>
        </p:nvSpPr>
        <p:spPr>
          <a:xfrm>
            <a:off x="8289048" y="2184034"/>
            <a:ext cx="3242552" cy="1820800"/>
          </a:xfrm>
          <a:prstGeom prst="rect">
            <a:avLst/>
          </a:prstGeom>
          <a:noFill/>
          <a:ln>
            <a:noFill/>
          </a:ln>
        </p:spPr>
        <p:txBody>
          <a:bodyPr spcFirstLastPara="1" wrap="square" lIns="121900" tIns="121900" rIns="121900" bIns="121900" anchor="t" anchorCtr="0">
            <a:noAutofit/>
          </a:bodyPr>
          <a:lstStyle/>
          <a:p>
            <a:pPr>
              <a:lnSpc>
                <a:spcPct val="115000"/>
              </a:lnSpc>
            </a:pPr>
            <a:r>
              <a:rPr lang="en" sz="2400" b="1" dirty="0">
                <a:latin typeface="Helvetica Neue"/>
                <a:ea typeface="Helvetica Neue"/>
                <a:cs typeface="Helvetica Neue"/>
                <a:sym typeface="Helvetica Neue"/>
              </a:rPr>
              <a:t>Other factors</a:t>
            </a:r>
            <a:endParaRPr sz="2400" b="1" dirty="0">
              <a:latin typeface="Helvetica Neue"/>
              <a:ea typeface="Helvetica Neue"/>
              <a:cs typeface="Helvetica Neue"/>
              <a:sym typeface="Helvetica Neue"/>
            </a:endParaRPr>
          </a:p>
          <a:p>
            <a:pPr>
              <a:lnSpc>
                <a:spcPct val="115000"/>
              </a:lnSpc>
            </a:pPr>
            <a:r>
              <a:rPr lang="en" sz="2400" dirty="0">
                <a:latin typeface="Helvetica Neue"/>
                <a:ea typeface="Helvetica Neue"/>
                <a:cs typeface="Helvetica Neue"/>
                <a:sym typeface="Helvetica Neue"/>
              </a:rPr>
              <a:t>Splicing</a:t>
            </a:r>
            <a:endParaRPr sz="2400" dirty="0">
              <a:latin typeface="Helvetica Neue"/>
              <a:ea typeface="Helvetica Neue"/>
              <a:cs typeface="Helvetica Neue"/>
              <a:sym typeface="Helvetica Neue"/>
            </a:endParaRPr>
          </a:p>
          <a:p>
            <a:pPr>
              <a:lnSpc>
                <a:spcPct val="115000"/>
              </a:lnSpc>
            </a:pPr>
            <a:r>
              <a:rPr lang="en" sz="2400" dirty="0">
                <a:latin typeface="Helvetica Neue"/>
                <a:ea typeface="Helvetica Neue"/>
                <a:cs typeface="Helvetica Neue"/>
                <a:sym typeface="Helvetica Neue"/>
              </a:rPr>
              <a:t>Repeats</a:t>
            </a:r>
            <a:endParaRPr sz="2400" dirty="0">
              <a:latin typeface="Helvetica Neue"/>
              <a:ea typeface="Helvetica Neue"/>
              <a:cs typeface="Helvetica Neue"/>
              <a:sym typeface="Helvetica Neue"/>
            </a:endParaRPr>
          </a:p>
          <a:p>
            <a:pPr>
              <a:lnSpc>
                <a:spcPct val="115000"/>
              </a:lnSpc>
            </a:pPr>
            <a:r>
              <a:rPr lang="en" sz="2400" dirty="0">
                <a:latin typeface="Helvetica Neue"/>
                <a:ea typeface="Helvetica Neue"/>
                <a:cs typeface="Helvetica Neue"/>
                <a:sym typeface="Helvetica Neue"/>
              </a:rPr>
              <a:t>Pseudogenes</a:t>
            </a:r>
            <a:endParaRPr sz="2400" dirty="0">
              <a:latin typeface="Helvetica Neue"/>
              <a:ea typeface="Helvetica Neue"/>
              <a:cs typeface="Helvetica Neue"/>
              <a:sym typeface="Helvetica Neue"/>
            </a:endParaRPr>
          </a:p>
          <a:p>
            <a:pPr>
              <a:lnSpc>
                <a:spcPct val="115000"/>
              </a:lnSpc>
            </a:pPr>
            <a:r>
              <a:rPr lang="en" sz="2400" dirty="0">
                <a:latin typeface="Helvetica Neue"/>
                <a:ea typeface="Helvetica Neue"/>
                <a:cs typeface="Helvetica Neue"/>
                <a:sym typeface="Helvetica Neue"/>
              </a:rPr>
              <a:t>Unfinished regions</a:t>
            </a:r>
            <a:endParaRPr sz="2400" dirty="0">
              <a:latin typeface="Helvetica Neue"/>
              <a:ea typeface="Helvetica Neue"/>
              <a:cs typeface="Helvetica Neue"/>
              <a:sym typeface="Helvetica Neue"/>
            </a:endParaRPr>
          </a:p>
        </p:txBody>
      </p:sp>
      <p:sp>
        <p:nvSpPr>
          <p:cNvPr id="23" name="Footer Placeholder 7">
            <a:extLst>
              <a:ext uri="{FF2B5EF4-FFF2-40B4-BE49-F238E27FC236}">
                <a16:creationId xmlns:a16="http://schemas.microsoft.com/office/drawing/2014/main" id="{CD392636-D48D-E24E-AE71-D9D21932D675}"/>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Arial" panose="020B0604020202020204" pitchFamily="34" charset="0"/>
                <a:ea typeface="Raleway"/>
                <a:cs typeface="Arial" panose="020B0604020202020204" pitchFamily="34" charset="0"/>
                <a:sym typeface="Raleway"/>
              </a:rPr>
              <a:t>SAM/BAM Files</a:t>
            </a:r>
            <a:endParaRPr dirty="0">
              <a:latin typeface="Arial" panose="020B0604020202020204" pitchFamily="34" charset="0"/>
              <a:cs typeface="Arial" panose="020B0604020202020204" pitchFamily="34" charset="0"/>
            </a:endParaRPr>
          </a:p>
        </p:txBody>
      </p:sp>
      <p:sp>
        <p:nvSpPr>
          <p:cNvPr id="355" name="Google Shape;355;p31"/>
          <p:cNvSpPr txBox="1">
            <a:spLocks noGrp="1"/>
          </p:cNvSpPr>
          <p:nvPr>
            <p:ph type="body" idx="1"/>
          </p:nvPr>
        </p:nvSpPr>
        <p:spPr>
          <a:xfrm>
            <a:off x="415600" y="1231833"/>
            <a:ext cx="11360800" cy="4986000"/>
          </a:xfrm>
          <a:prstGeom prst="rect">
            <a:avLst/>
          </a:prstGeom>
        </p:spPr>
        <p:txBody>
          <a:bodyPr spcFirstLastPara="1" vert="horz" wrap="square" lIns="121900" tIns="121900" rIns="121900" bIns="121900" rtlCol="0" anchor="t" anchorCtr="0">
            <a:normAutofit/>
          </a:bodyPr>
          <a:lstStyle/>
          <a:p>
            <a:pPr indent="-440256">
              <a:buSzPts val="1600"/>
              <a:buFont typeface="Raleway"/>
              <a:buChar char="●"/>
            </a:pPr>
            <a:r>
              <a:rPr lang="en" sz="2133" dirty="0">
                <a:latin typeface="Arial" panose="020B0604020202020204" pitchFamily="34" charset="0"/>
                <a:ea typeface="Raleway"/>
                <a:cs typeface="Arial" panose="020B0604020202020204" pitchFamily="34" charset="0"/>
                <a:sym typeface="Raleway"/>
              </a:rPr>
              <a:t>Sequence Alignment Map (SAM) files : a text-based format used to store aligned sequence data </a:t>
            </a:r>
            <a:endParaRPr sz="2133" dirty="0">
              <a:latin typeface="Arial" panose="020B0604020202020204" pitchFamily="34" charset="0"/>
              <a:ea typeface="Raleway"/>
              <a:cs typeface="Arial" panose="020B0604020202020204" pitchFamily="34" charset="0"/>
              <a:sym typeface="Raleway"/>
            </a:endParaRPr>
          </a:p>
          <a:p>
            <a:pPr indent="-440256">
              <a:buSzPts val="1600"/>
              <a:buFont typeface="Raleway"/>
              <a:buChar char="●"/>
            </a:pPr>
            <a:r>
              <a:rPr lang="en" sz="2133" dirty="0">
                <a:latin typeface="Arial" panose="020B0604020202020204" pitchFamily="34" charset="0"/>
                <a:ea typeface="Raleway"/>
                <a:cs typeface="Arial" panose="020B0604020202020204" pitchFamily="34" charset="0"/>
                <a:sym typeface="Raleway"/>
              </a:rPr>
              <a:t>BAM file is the compressed binary version of a SAM file</a:t>
            </a:r>
            <a:endParaRPr sz="2133" dirty="0">
              <a:latin typeface="Arial" panose="020B0604020202020204" pitchFamily="34" charset="0"/>
              <a:ea typeface="Raleway"/>
              <a:cs typeface="Arial" panose="020B0604020202020204" pitchFamily="34" charset="0"/>
              <a:sym typeface="Raleway"/>
            </a:endParaRPr>
          </a:p>
        </p:txBody>
      </p:sp>
      <p:pic>
        <p:nvPicPr>
          <p:cNvPr id="357" name="Google Shape;357;p31"/>
          <p:cNvPicPr preferRelativeResize="0"/>
          <p:nvPr/>
        </p:nvPicPr>
        <p:blipFill rotWithShape="1">
          <a:blip r:embed="rId3">
            <a:alphaModFix/>
          </a:blip>
          <a:srcRect/>
          <a:stretch/>
        </p:blipFill>
        <p:spPr>
          <a:xfrm>
            <a:off x="2178051" y="2734967"/>
            <a:ext cx="7835900" cy="2160700"/>
          </a:xfrm>
          <a:prstGeom prst="rect">
            <a:avLst/>
          </a:prstGeom>
          <a:noFill/>
          <a:ln>
            <a:noFill/>
          </a:ln>
        </p:spPr>
      </p:pic>
      <p:pic>
        <p:nvPicPr>
          <p:cNvPr id="358" name="Google Shape;358;p31"/>
          <p:cNvPicPr preferRelativeResize="0"/>
          <p:nvPr/>
        </p:nvPicPr>
        <p:blipFill rotWithShape="1">
          <a:blip r:embed="rId4">
            <a:alphaModFix/>
          </a:blip>
          <a:srcRect b="48704"/>
          <a:stretch/>
        </p:blipFill>
        <p:spPr>
          <a:xfrm>
            <a:off x="2172851" y="5051645"/>
            <a:ext cx="7835900" cy="1298367"/>
          </a:xfrm>
          <a:prstGeom prst="rect">
            <a:avLst/>
          </a:prstGeom>
          <a:noFill/>
          <a:ln>
            <a:noFill/>
          </a:ln>
        </p:spPr>
      </p:pic>
      <p:sp>
        <p:nvSpPr>
          <p:cNvPr id="359" name="Google Shape;359;p31"/>
          <p:cNvSpPr txBox="1"/>
          <p:nvPr/>
        </p:nvSpPr>
        <p:spPr>
          <a:xfrm>
            <a:off x="523300" y="2988333"/>
            <a:ext cx="1336000" cy="615513"/>
          </a:xfrm>
          <a:prstGeom prst="rect">
            <a:avLst/>
          </a:prstGeom>
          <a:noFill/>
          <a:ln>
            <a:noFill/>
          </a:ln>
        </p:spPr>
        <p:txBody>
          <a:bodyPr spcFirstLastPara="1" wrap="square" lIns="121900" tIns="121900" rIns="121900" bIns="121900" anchor="t" anchorCtr="0">
            <a:spAutoFit/>
          </a:bodyPr>
          <a:lstStyle/>
          <a:p>
            <a:pPr algn="ctr"/>
            <a:r>
              <a:rPr lang="en" sz="2400" b="1">
                <a:latin typeface="Arial" panose="020B0604020202020204" pitchFamily="34" charset="0"/>
                <a:ea typeface="Raleway"/>
                <a:cs typeface="Arial" panose="020B0604020202020204" pitchFamily="34" charset="0"/>
                <a:sym typeface="Raleway"/>
              </a:rPr>
              <a:t>SAM</a:t>
            </a:r>
            <a:endParaRPr sz="2400" b="1">
              <a:latin typeface="Arial" panose="020B0604020202020204" pitchFamily="34" charset="0"/>
              <a:ea typeface="Raleway"/>
              <a:cs typeface="Arial" panose="020B0604020202020204" pitchFamily="34" charset="0"/>
              <a:sym typeface="Raleway"/>
            </a:endParaRPr>
          </a:p>
        </p:txBody>
      </p:sp>
      <p:sp>
        <p:nvSpPr>
          <p:cNvPr id="360" name="Google Shape;360;p31"/>
          <p:cNvSpPr txBox="1"/>
          <p:nvPr/>
        </p:nvSpPr>
        <p:spPr>
          <a:xfrm>
            <a:off x="523300" y="5174867"/>
            <a:ext cx="1336000" cy="615513"/>
          </a:xfrm>
          <a:prstGeom prst="rect">
            <a:avLst/>
          </a:prstGeom>
          <a:noFill/>
          <a:ln>
            <a:noFill/>
          </a:ln>
        </p:spPr>
        <p:txBody>
          <a:bodyPr spcFirstLastPara="1" wrap="square" lIns="121900" tIns="121900" rIns="121900" bIns="121900" anchor="t" anchorCtr="0">
            <a:spAutoFit/>
          </a:bodyPr>
          <a:lstStyle/>
          <a:p>
            <a:pPr algn="ctr"/>
            <a:r>
              <a:rPr lang="en" sz="2400" b="1">
                <a:latin typeface="Arial" panose="020B0604020202020204" pitchFamily="34" charset="0"/>
                <a:ea typeface="Raleway"/>
                <a:cs typeface="Arial" panose="020B0604020202020204" pitchFamily="34" charset="0"/>
                <a:sym typeface="Raleway"/>
              </a:rPr>
              <a:t>BAM</a:t>
            </a:r>
            <a:endParaRPr sz="2400" b="1">
              <a:latin typeface="Arial" panose="020B0604020202020204" pitchFamily="34" charset="0"/>
              <a:ea typeface="Raleway"/>
              <a:cs typeface="Arial" panose="020B0604020202020204" pitchFamily="34" charset="0"/>
              <a:sym typeface="Raleway"/>
            </a:endParaRPr>
          </a:p>
        </p:txBody>
      </p:sp>
      <p:sp>
        <p:nvSpPr>
          <p:cNvPr id="9" name="Footer Placeholder 7">
            <a:extLst>
              <a:ext uri="{FF2B5EF4-FFF2-40B4-BE49-F238E27FC236}">
                <a16:creationId xmlns:a16="http://schemas.microsoft.com/office/drawing/2014/main" id="{8C9FEF2F-9A97-7346-9B41-711E38762AE8}"/>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2"/>
          <p:cNvSpPr txBox="1">
            <a:spLocks noGrp="1"/>
          </p:cNvSpPr>
          <p:nvPr>
            <p:ph type="title"/>
          </p:nvPr>
        </p:nvSpPr>
        <p:spPr>
          <a:xfrm>
            <a:off x="415600" y="288567"/>
            <a:ext cx="11360800" cy="763600"/>
          </a:xfrm>
          <a:prstGeom prst="rect">
            <a:avLst/>
          </a:prstGeom>
          <a:noFill/>
          <a:ln>
            <a:noFill/>
          </a:ln>
        </p:spPr>
        <p:txBody>
          <a:bodyPr spcFirstLastPara="1" vert="horz" wrap="square" lIns="91433" tIns="45700" rIns="91433" bIns="45700" rtlCol="0" anchor="ctr" anchorCtr="0">
            <a:normAutofit/>
          </a:bodyPr>
          <a:lstStyle/>
          <a:p>
            <a:pPr>
              <a:buClr>
                <a:schemeClr val="dk1"/>
              </a:buClr>
              <a:buSzPts val="3300"/>
            </a:pPr>
            <a:r>
              <a:rPr lang="en" dirty="0">
                <a:latin typeface="Arial" panose="020B0604020202020204" pitchFamily="34" charset="0"/>
                <a:ea typeface="Raleway"/>
                <a:cs typeface="Arial" panose="020B0604020202020204" pitchFamily="34" charset="0"/>
                <a:sym typeface="Raleway"/>
              </a:rPr>
              <a:t>SAM/BAM Files: What Does it all Mean?!</a:t>
            </a:r>
            <a:endParaRPr dirty="0">
              <a:latin typeface="Arial" panose="020B0604020202020204" pitchFamily="34" charset="0"/>
              <a:ea typeface="Raleway"/>
              <a:cs typeface="Arial" panose="020B0604020202020204" pitchFamily="34" charset="0"/>
              <a:sym typeface="Raleway"/>
            </a:endParaRPr>
          </a:p>
        </p:txBody>
      </p:sp>
      <p:pic>
        <p:nvPicPr>
          <p:cNvPr id="366" name="Google Shape;366;p32"/>
          <p:cNvPicPr preferRelativeResize="0"/>
          <p:nvPr/>
        </p:nvPicPr>
        <p:blipFill>
          <a:blip r:embed="rId3">
            <a:alphaModFix/>
          </a:blip>
          <a:stretch>
            <a:fillRect/>
          </a:stretch>
        </p:blipFill>
        <p:spPr>
          <a:xfrm>
            <a:off x="415601" y="2188933"/>
            <a:ext cx="9908599" cy="2388200"/>
          </a:xfrm>
          <a:prstGeom prst="rect">
            <a:avLst/>
          </a:prstGeom>
          <a:noFill/>
          <a:ln>
            <a:noFill/>
          </a:ln>
        </p:spPr>
      </p:pic>
      <p:sp>
        <p:nvSpPr>
          <p:cNvPr id="367" name="Google Shape;367;p32"/>
          <p:cNvSpPr txBox="1"/>
          <p:nvPr/>
        </p:nvSpPr>
        <p:spPr>
          <a:xfrm>
            <a:off x="415600" y="4911667"/>
            <a:ext cx="9780800" cy="1216800"/>
          </a:xfrm>
          <a:prstGeom prst="rect">
            <a:avLst/>
          </a:prstGeom>
          <a:noFill/>
          <a:ln>
            <a:noFill/>
          </a:ln>
        </p:spPr>
        <p:txBody>
          <a:bodyPr spcFirstLastPara="1" wrap="square" lIns="121900" tIns="121900" rIns="121900" bIns="121900" anchor="t" anchorCtr="0">
            <a:noAutofit/>
          </a:bodyPr>
          <a:lstStyle/>
          <a:p>
            <a:r>
              <a:rPr lang="en" sz="2400" b="1" dirty="0">
                <a:latin typeface="Arial" panose="020B0604020202020204" pitchFamily="34" charset="0"/>
                <a:cs typeface="Arial" panose="020B0604020202020204" pitchFamily="34" charset="0"/>
              </a:rPr>
              <a:t>Don’t memorize; documentation is your friend!</a:t>
            </a:r>
            <a:endParaRPr sz="2400" b="1" dirty="0">
              <a:latin typeface="Arial" panose="020B0604020202020204" pitchFamily="34" charset="0"/>
              <a:cs typeface="Arial" panose="020B0604020202020204" pitchFamily="34" charset="0"/>
            </a:endParaRPr>
          </a:p>
          <a:p>
            <a:endParaRPr sz="2400" dirty="0">
              <a:latin typeface="Arial" panose="020B0604020202020204" pitchFamily="34" charset="0"/>
              <a:cs typeface="Arial" panose="020B0604020202020204" pitchFamily="34" charset="0"/>
            </a:endParaRPr>
          </a:p>
          <a:p>
            <a:r>
              <a:rPr lang="en" sz="2400" dirty="0" err="1">
                <a:latin typeface="Arial" panose="020B0604020202020204" pitchFamily="34" charset="0"/>
                <a:cs typeface="Arial" panose="020B0604020202020204" pitchFamily="34" charset="0"/>
              </a:rPr>
              <a:t>Samtools</a:t>
            </a:r>
            <a:r>
              <a:rPr lang="en" sz="2400" dirty="0">
                <a:latin typeface="Arial" panose="020B0604020202020204" pitchFamily="34" charset="0"/>
                <a:cs typeface="Arial" panose="020B0604020202020204" pitchFamily="34" charset="0"/>
              </a:rPr>
              <a:t> file format docs: </a:t>
            </a:r>
            <a:r>
              <a:rPr lang="en" sz="2400" u="sng" dirty="0">
                <a:solidFill>
                  <a:schemeClr val="hlink"/>
                </a:solidFill>
                <a:latin typeface="Arial" panose="020B0604020202020204" pitchFamily="34" charset="0"/>
                <a:cs typeface="Arial" panose="020B0604020202020204" pitchFamily="34" charset="0"/>
                <a:hlinkClick r:id="rId4"/>
              </a:rPr>
              <a:t>http://samtools.github.io/hts-specs/</a:t>
            </a:r>
            <a:endParaRPr sz="2400" dirty="0">
              <a:latin typeface="Arial" panose="020B0604020202020204" pitchFamily="34" charset="0"/>
              <a:cs typeface="Arial" panose="020B0604020202020204" pitchFamily="34" charset="0"/>
            </a:endParaRPr>
          </a:p>
          <a:p>
            <a:endParaRPr sz="2400" dirty="0">
              <a:latin typeface="Arial" panose="020B0604020202020204" pitchFamily="34" charset="0"/>
              <a:cs typeface="Arial" panose="020B0604020202020204" pitchFamily="34" charset="0"/>
            </a:endParaRPr>
          </a:p>
        </p:txBody>
      </p:sp>
      <p:cxnSp>
        <p:nvCxnSpPr>
          <p:cNvPr id="369" name="Google Shape;369;p32"/>
          <p:cNvCxnSpPr/>
          <p:nvPr/>
        </p:nvCxnSpPr>
        <p:spPr>
          <a:xfrm flipH="1">
            <a:off x="3301500" y="1721400"/>
            <a:ext cx="1143200" cy="854000"/>
          </a:xfrm>
          <a:prstGeom prst="straightConnector1">
            <a:avLst/>
          </a:prstGeom>
          <a:noFill/>
          <a:ln w="19050" cap="flat" cmpd="sng">
            <a:solidFill>
              <a:srgbClr val="000000"/>
            </a:solidFill>
            <a:prstDash val="solid"/>
            <a:round/>
            <a:headEnd type="none" w="med" len="med"/>
            <a:tailEnd type="triangle" w="med" len="med"/>
          </a:ln>
        </p:spPr>
      </p:cxnSp>
      <p:sp>
        <p:nvSpPr>
          <p:cNvPr id="370" name="Google Shape;370;p32"/>
          <p:cNvSpPr/>
          <p:nvPr/>
        </p:nvSpPr>
        <p:spPr>
          <a:xfrm>
            <a:off x="4449500" y="1723551"/>
            <a:ext cx="1840800" cy="403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latin typeface="Raleway"/>
                <a:ea typeface="Raleway"/>
                <a:cs typeface="Raleway"/>
                <a:sym typeface="Raleway"/>
              </a:rPr>
              <a:t>Header</a:t>
            </a:r>
            <a:endParaRPr sz="1600">
              <a:latin typeface="Raleway"/>
              <a:ea typeface="Raleway"/>
              <a:cs typeface="Raleway"/>
              <a:sym typeface="Raleway"/>
            </a:endParaRPr>
          </a:p>
        </p:txBody>
      </p:sp>
      <p:cxnSp>
        <p:nvCxnSpPr>
          <p:cNvPr id="371" name="Google Shape;371;p32"/>
          <p:cNvCxnSpPr/>
          <p:nvPr/>
        </p:nvCxnSpPr>
        <p:spPr>
          <a:xfrm>
            <a:off x="3029633" y="2423700"/>
            <a:ext cx="289200" cy="0"/>
          </a:xfrm>
          <a:prstGeom prst="straightConnector1">
            <a:avLst/>
          </a:prstGeom>
          <a:noFill/>
          <a:ln w="19050" cap="flat" cmpd="sng">
            <a:solidFill>
              <a:srgbClr val="000000"/>
            </a:solidFill>
            <a:prstDash val="solid"/>
            <a:round/>
            <a:headEnd type="none" w="med" len="med"/>
            <a:tailEnd type="none" w="med" len="med"/>
          </a:ln>
        </p:spPr>
      </p:cxnSp>
      <p:cxnSp>
        <p:nvCxnSpPr>
          <p:cNvPr id="372" name="Google Shape;372;p32"/>
          <p:cNvCxnSpPr/>
          <p:nvPr/>
        </p:nvCxnSpPr>
        <p:spPr>
          <a:xfrm>
            <a:off x="3318833" y="2423700"/>
            <a:ext cx="0" cy="302800"/>
          </a:xfrm>
          <a:prstGeom prst="straightConnector1">
            <a:avLst/>
          </a:prstGeom>
          <a:noFill/>
          <a:ln w="19050" cap="flat" cmpd="sng">
            <a:solidFill>
              <a:srgbClr val="000000"/>
            </a:solidFill>
            <a:prstDash val="solid"/>
            <a:round/>
            <a:headEnd type="none" w="med" len="med"/>
            <a:tailEnd type="none" w="med" len="med"/>
          </a:ln>
        </p:spPr>
      </p:cxnSp>
      <p:cxnSp>
        <p:nvCxnSpPr>
          <p:cNvPr id="373" name="Google Shape;373;p32"/>
          <p:cNvCxnSpPr/>
          <p:nvPr/>
        </p:nvCxnSpPr>
        <p:spPr>
          <a:xfrm>
            <a:off x="3029633" y="2726500"/>
            <a:ext cx="289200" cy="0"/>
          </a:xfrm>
          <a:prstGeom prst="straightConnector1">
            <a:avLst/>
          </a:prstGeom>
          <a:noFill/>
          <a:ln w="19050" cap="flat" cmpd="sng">
            <a:solidFill>
              <a:srgbClr val="000000"/>
            </a:solidFill>
            <a:prstDash val="solid"/>
            <a:round/>
            <a:headEnd type="none" w="med" len="med"/>
            <a:tailEnd type="none" w="med" len="med"/>
          </a:ln>
        </p:spPr>
      </p:cxnSp>
      <p:cxnSp>
        <p:nvCxnSpPr>
          <p:cNvPr id="374" name="Google Shape;374;p32"/>
          <p:cNvCxnSpPr/>
          <p:nvPr/>
        </p:nvCxnSpPr>
        <p:spPr>
          <a:xfrm flipH="1">
            <a:off x="735900" y="1993900"/>
            <a:ext cx="38800" cy="856800"/>
          </a:xfrm>
          <a:prstGeom prst="straightConnector1">
            <a:avLst/>
          </a:prstGeom>
          <a:noFill/>
          <a:ln w="19050" cap="flat" cmpd="sng">
            <a:solidFill>
              <a:srgbClr val="000000"/>
            </a:solidFill>
            <a:prstDash val="solid"/>
            <a:round/>
            <a:headEnd type="none" w="med" len="med"/>
            <a:tailEnd type="triangle" w="med" len="med"/>
          </a:ln>
        </p:spPr>
      </p:cxnSp>
      <p:sp>
        <p:nvSpPr>
          <p:cNvPr id="375" name="Google Shape;375;p32"/>
          <p:cNvSpPr/>
          <p:nvPr/>
        </p:nvSpPr>
        <p:spPr>
          <a:xfrm>
            <a:off x="563300" y="1593084"/>
            <a:ext cx="1840800" cy="403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latin typeface="Raleway"/>
                <a:ea typeface="Raleway"/>
                <a:cs typeface="Raleway"/>
                <a:sym typeface="Raleway"/>
              </a:rPr>
              <a:t>QNAME</a:t>
            </a:r>
            <a:endParaRPr sz="1600">
              <a:latin typeface="Raleway"/>
              <a:ea typeface="Raleway"/>
              <a:cs typeface="Raleway"/>
              <a:sym typeface="Raleway"/>
            </a:endParaRPr>
          </a:p>
        </p:txBody>
      </p:sp>
      <p:cxnSp>
        <p:nvCxnSpPr>
          <p:cNvPr id="376" name="Google Shape;376;p32"/>
          <p:cNvCxnSpPr/>
          <p:nvPr/>
        </p:nvCxnSpPr>
        <p:spPr>
          <a:xfrm rot="10800000">
            <a:off x="1464300" y="2843700"/>
            <a:ext cx="1647200" cy="1969600"/>
          </a:xfrm>
          <a:prstGeom prst="straightConnector1">
            <a:avLst/>
          </a:prstGeom>
          <a:noFill/>
          <a:ln w="19050" cap="flat" cmpd="sng">
            <a:solidFill>
              <a:srgbClr val="000000"/>
            </a:solidFill>
            <a:prstDash val="solid"/>
            <a:round/>
            <a:headEnd type="none" w="med" len="med"/>
            <a:tailEnd type="triangle" w="med" len="med"/>
          </a:ln>
        </p:spPr>
      </p:cxnSp>
      <p:sp>
        <p:nvSpPr>
          <p:cNvPr id="377" name="Google Shape;377;p32"/>
          <p:cNvSpPr/>
          <p:nvPr/>
        </p:nvSpPr>
        <p:spPr>
          <a:xfrm>
            <a:off x="3111500" y="4638884"/>
            <a:ext cx="1840800" cy="403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latin typeface="Raleway"/>
                <a:ea typeface="Raleway"/>
                <a:cs typeface="Raleway"/>
                <a:sym typeface="Raleway"/>
              </a:rPr>
              <a:t>FLAG</a:t>
            </a:r>
            <a:endParaRPr sz="1600">
              <a:latin typeface="Raleway"/>
              <a:ea typeface="Raleway"/>
              <a:cs typeface="Raleway"/>
              <a:sym typeface="Raleway"/>
            </a:endParaRPr>
          </a:p>
        </p:txBody>
      </p:sp>
      <p:cxnSp>
        <p:nvCxnSpPr>
          <p:cNvPr id="378" name="Google Shape;378;p32"/>
          <p:cNvCxnSpPr/>
          <p:nvPr/>
        </p:nvCxnSpPr>
        <p:spPr>
          <a:xfrm flipH="1">
            <a:off x="3674100" y="2527300"/>
            <a:ext cx="3272800" cy="684800"/>
          </a:xfrm>
          <a:prstGeom prst="straightConnector1">
            <a:avLst/>
          </a:prstGeom>
          <a:noFill/>
          <a:ln w="19050" cap="flat" cmpd="sng">
            <a:solidFill>
              <a:srgbClr val="000000"/>
            </a:solidFill>
            <a:prstDash val="solid"/>
            <a:round/>
            <a:headEnd type="none" w="med" len="med"/>
            <a:tailEnd type="triangle" w="med" len="med"/>
          </a:ln>
        </p:spPr>
      </p:cxnSp>
      <p:sp>
        <p:nvSpPr>
          <p:cNvPr id="379" name="Google Shape;379;p32"/>
          <p:cNvSpPr/>
          <p:nvPr/>
        </p:nvSpPr>
        <p:spPr>
          <a:xfrm>
            <a:off x="6946900" y="2322884"/>
            <a:ext cx="1840800" cy="403600"/>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latin typeface="Raleway"/>
                <a:ea typeface="Raleway"/>
                <a:cs typeface="Raleway"/>
                <a:sym typeface="Raleway"/>
              </a:rPr>
              <a:t>CIGAR</a:t>
            </a:r>
            <a:endParaRPr sz="1600">
              <a:latin typeface="Raleway"/>
              <a:ea typeface="Raleway"/>
              <a:cs typeface="Raleway"/>
              <a:sym typeface="Raleway"/>
            </a:endParaRPr>
          </a:p>
        </p:txBody>
      </p:sp>
      <p:sp>
        <p:nvSpPr>
          <p:cNvPr id="17" name="Footer Placeholder 7">
            <a:extLst>
              <a:ext uri="{FF2B5EF4-FFF2-40B4-BE49-F238E27FC236}">
                <a16:creationId xmlns:a16="http://schemas.microsoft.com/office/drawing/2014/main" id="{6221713D-F4BB-3B49-92E8-80107DC85B01}"/>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par>
                                <p:cTn id="8" presetID="10" presetClass="entr" presetSubtype="0" fill="hold" nodeType="withEffect">
                                  <p:stCondLst>
                                    <p:cond delay="0"/>
                                  </p:stCondLst>
                                  <p:childTnLst>
                                    <p:set>
                                      <p:cBhvr>
                                        <p:cTn id="9" dur="1" fill="hold">
                                          <p:stCondLst>
                                            <p:cond delay="0"/>
                                          </p:stCondLst>
                                        </p:cTn>
                                        <p:tgtEl>
                                          <p:spTgt spid="370"/>
                                        </p:tgtEl>
                                        <p:attrNameLst>
                                          <p:attrName>style.visibility</p:attrName>
                                        </p:attrNameLst>
                                      </p:cBhvr>
                                      <p:to>
                                        <p:strVal val="visible"/>
                                      </p:to>
                                    </p:set>
                                    <p:animEffect transition="in" filter="fade">
                                      <p:cBhvr>
                                        <p:cTn id="10" dur="1000"/>
                                        <p:tgtEl>
                                          <p:spTgt spid="370"/>
                                        </p:tgtEl>
                                      </p:cBhvr>
                                    </p:animEffect>
                                  </p:childTnLst>
                                </p:cTn>
                              </p:par>
                              <p:par>
                                <p:cTn id="11" presetID="10" presetClass="entr" presetSubtype="0" fill="hold" nodeType="withEffect">
                                  <p:stCondLst>
                                    <p:cond delay="0"/>
                                  </p:stCondLst>
                                  <p:childTnLst>
                                    <p:set>
                                      <p:cBhvr>
                                        <p:cTn id="12" dur="1" fill="hold">
                                          <p:stCondLst>
                                            <p:cond delay="0"/>
                                          </p:stCondLst>
                                        </p:cTn>
                                        <p:tgtEl>
                                          <p:spTgt spid="371"/>
                                        </p:tgtEl>
                                        <p:attrNameLst>
                                          <p:attrName>style.visibility</p:attrName>
                                        </p:attrNameLst>
                                      </p:cBhvr>
                                      <p:to>
                                        <p:strVal val="visible"/>
                                      </p:to>
                                    </p:set>
                                    <p:animEffect transition="in" filter="fade">
                                      <p:cBhvr>
                                        <p:cTn id="13" dur="1000"/>
                                        <p:tgtEl>
                                          <p:spTgt spid="371"/>
                                        </p:tgtEl>
                                      </p:cBhvr>
                                    </p:animEffect>
                                  </p:childTnLst>
                                </p:cTn>
                              </p:par>
                              <p:par>
                                <p:cTn id="14" presetID="10" presetClass="entr" presetSubtype="0" fill="hold" nodeType="withEffect">
                                  <p:stCondLst>
                                    <p:cond delay="0"/>
                                  </p:stCondLst>
                                  <p:childTnLst>
                                    <p:set>
                                      <p:cBhvr>
                                        <p:cTn id="15" dur="1" fill="hold">
                                          <p:stCondLst>
                                            <p:cond delay="0"/>
                                          </p:stCondLst>
                                        </p:cTn>
                                        <p:tgtEl>
                                          <p:spTgt spid="372"/>
                                        </p:tgtEl>
                                        <p:attrNameLst>
                                          <p:attrName>style.visibility</p:attrName>
                                        </p:attrNameLst>
                                      </p:cBhvr>
                                      <p:to>
                                        <p:strVal val="visible"/>
                                      </p:to>
                                    </p:set>
                                    <p:animEffect transition="in" filter="fade">
                                      <p:cBhvr>
                                        <p:cTn id="16" dur="1000"/>
                                        <p:tgtEl>
                                          <p:spTgt spid="372"/>
                                        </p:tgtEl>
                                      </p:cBhvr>
                                    </p:animEffect>
                                  </p:childTnLst>
                                </p:cTn>
                              </p:par>
                              <p:par>
                                <p:cTn id="17" presetID="10" presetClass="entr" presetSubtype="0" fill="hold" nodeType="withEffect">
                                  <p:stCondLst>
                                    <p:cond delay="0"/>
                                  </p:stCondLst>
                                  <p:childTnLst>
                                    <p:set>
                                      <p:cBhvr>
                                        <p:cTn id="18" dur="1" fill="hold">
                                          <p:stCondLst>
                                            <p:cond delay="0"/>
                                          </p:stCondLst>
                                        </p:cTn>
                                        <p:tgtEl>
                                          <p:spTgt spid="373"/>
                                        </p:tgtEl>
                                        <p:attrNameLst>
                                          <p:attrName>style.visibility</p:attrName>
                                        </p:attrNameLst>
                                      </p:cBhvr>
                                      <p:to>
                                        <p:strVal val="visible"/>
                                      </p:to>
                                    </p:set>
                                    <p:animEffect transition="in" filter="fade">
                                      <p:cBhvr>
                                        <p:cTn id="19" dur="1000"/>
                                        <p:tgtEl>
                                          <p:spTgt spid="373"/>
                                        </p:tgtEl>
                                      </p:cBhvr>
                                    </p:animEffect>
                                  </p:childTnLst>
                                </p:cTn>
                              </p:par>
                              <p:par>
                                <p:cTn id="20" presetID="10" presetClass="entr" presetSubtype="0" fill="hold" nodeType="withEffect">
                                  <p:stCondLst>
                                    <p:cond delay="0"/>
                                  </p:stCondLst>
                                  <p:childTnLst>
                                    <p:set>
                                      <p:cBhvr>
                                        <p:cTn id="21" dur="1" fill="hold">
                                          <p:stCondLst>
                                            <p:cond delay="0"/>
                                          </p:stCondLst>
                                        </p:cTn>
                                        <p:tgtEl>
                                          <p:spTgt spid="374"/>
                                        </p:tgtEl>
                                        <p:attrNameLst>
                                          <p:attrName>style.visibility</p:attrName>
                                        </p:attrNameLst>
                                      </p:cBhvr>
                                      <p:to>
                                        <p:strVal val="visible"/>
                                      </p:to>
                                    </p:set>
                                    <p:animEffect transition="in" filter="fade">
                                      <p:cBhvr>
                                        <p:cTn id="22" dur="1000"/>
                                        <p:tgtEl>
                                          <p:spTgt spid="374"/>
                                        </p:tgtEl>
                                      </p:cBhvr>
                                    </p:animEffect>
                                  </p:childTnLst>
                                </p:cTn>
                              </p:par>
                              <p:par>
                                <p:cTn id="23" presetID="10" presetClass="entr" presetSubtype="0" fill="hold" nodeType="withEffect">
                                  <p:stCondLst>
                                    <p:cond delay="0"/>
                                  </p:stCondLst>
                                  <p:childTnLst>
                                    <p:set>
                                      <p:cBhvr>
                                        <p:cTn id="24" dur="1" fill="hold">
                                          <p:stCondLst>
                                            <p:cond delay="0"/>
                                          </p:stCondLst>
                                        </p:cTn>
                                        <p:tgtEl>
                                          <p:spTgt spid="375"/>
                                        </p:tgtEl>
                                        <p:attrNameLst>
                                          <p:attrName>style.visibility</p:attrName>
                                        </p:attrNameLst>
                                      </p:cBhvr>
                                      <p:to>
                                        <p:strVal val="visible"/>
                                      </p:to>
                                    </p:set>
                                    <p:animEffect transition="in" filter="fade">
                                      <p:cBhvr>
                                        <p:cTn id="25" dur="1000"/>
                                        <p:tgtEl>
                                          <p:spTgt spid="375"/>
                                        </p:tgtEl>
                                      </p:cBhvr>
                                    </p:animEffect>
                                  </p:childTnLst>
                                </p:cTn>
                              </p:par>
                              <p:par>
                                <p:cTn id="26" presetID="10" presetClass="entr" presetSubtype="0" fill="hold" nodeType="withEffect">
                                  <p:stCondLst>
                                    <p:cond delay="0"/>
                                  </p:stCondLst>
                                  <p:childTnLst>
                                    <p:set>
                                      <p:cBhvr>
                                        <p:cTn id="27" dur="1" fill="hold">
                                          <p:stCondLst>
                                            <p:cond delay="0"/>
                                          </p:stCondLst>
                                        </p:cTn>
                                        <p:tgtEl>
                                          <p:spTgt spid="376"/>
                                        </p:tgtEl>
                                        <p:attrNameLst>
                                          <p:attrName>style.visibility</p:attrName>
                                        </p:attrNameLst>
                                      </p:cBhvr>
                                      <p:to>
                                        <p:strVal val="visible"/>
                                      </p:to>
                                    </p:set>
                                    <p:animEffect transition="in" filter="fade">
                                      <p:cBhvr>
                                        <p:cTn id="28" dur="1000"/>
                                        <p:tgtEl>
                                          <p:spTgt spid="376"/>
                                        </p:tgtEl>
                                      </p:cBhvr>
                                    </p:animEffect>
                                  </p:childTnLst>
                                </p:cTn>
                              </p:par>
                              <p:par>
                                <p:cTn id="29" presetID="10" presetClass="entr" presetSubtype="0" fill="hold" nodeType="withEffect">
                                  <p:stCondLst>
                                    <p:cond delay="0"/>
                                  </p:stCondLst>
                                  <p:childTnLst>
                                    <p:set>
                                      <p:cBhvr>
                                        <p:cTn id="30" dur="1" fill="hold">
                                          <p:stCondLst>
                                            <p:cond delay="0"/>
                                          </p:stCondLst>
                                        </p:cTn>
                                        <p:tgtEl>
                                          <p:spTgt spid="377"/>
                                        </p:tgtEl>
                                        <p:attrNameLst>
                                          <p:attrName>style.visibility</p:attrName>
                                        </p:attrNameLst>
                                      </p:cBhvr>
                                      <p:to>
                                        <p:strVal val="visible"/>
                                      </p:to>
                                    </p:set>
                                    <p:animEffect transition="in" filter="fade">
                                      <p:cBhvr>
                                        <p:cTn id="31" dur="1000"/>
                                        <p:tgtEl>
                                          <p:spTgt spid="377"/>
                                        </p:tgtEl>
                                      </p:cBhvr>
                                    </p:animEffect>
                                  </p:childTnLst>
                                </p:cTn>
                              </p:par>
                              <p:par>
                                <p:cTn id="32" presetID="10" presetClass="entr" presetSubtype="0" fill="hold" nodeType="withEffect">
                                  <p:stCondLst>
                                    <p:cond delay="0"/>
                                  </p:stCondLst>
                                  <p:childTnLst>
                                    <p:set>
                                      <p:cBhvr>
                                        <p:cTn id="33" dur="1" fill="hold">
                                          <p:stCondLst>
                                            <p:cond delay="0"/>
                                          </p:stCondLst>
                                        </p:cTn>
                                        <p:tgtEl>
                                          <p:spTgt spid="378"/>
                                        </p:tgtEl>
                                        <p:attrNameLst>
                                          <p:attrName>style.visibility</p:attrName>
                                        </p:attrNameLst>
                                      </p:cBhvr>
                                      <p:to>
                                        <p:strVal val="visible"/>
                                      </p:to>
                                    </p:set>
                                    <p:animEffect transition="in" filter="fade">
                                      <p:cBhvr>
                                        <p:cTn id="34" dur="1000"/>
                                        <p:tgtEl>
                                          <p:spTgt spid="378"/>
                                        </p:tgtEl>
                                      </p:cBhvr>
                                    </p:animEffect>
                                  </p:childTnLst>
                                </p:cTn>
                              </p:par>
                              <p:par>
                                <p:cTn id="35" presetID="10" presetClass="entr" presetSubtype="0" fill="hold" nodeType="withEffect">
                                  <p:stCondLst>
                                    <p:cond delay="0"/>
                                  </p:stCondLst>
                                  <p:childTnLst>
                                    <p:set>
                                      <p:cBhvr>
                                        <p:cTn id="36" dur="1" fill="hold">
                                          <p:stCondLst>
                                            <p:cond delay="0"/>
                                          </p:stCondLst>
                                        </p:cTn>
                                        <p:tgtEl>
                                          <p:spTgt spid="379"/>
                                        </p:tgtEl>
                                        <p:attrNameLst>
                                          <p:attrName>style.visibility</p:attrName>
                                        </p:attrNameLst>
                                      </p:cBhvr>
                                      <p:to>
                                        <p:strVal val="visible"/>
                                      </p:to>
                                    </p:set>
                                    <p:animEffect transition="in" filter="fade">
                                      <p:cBhvr>
                                        <p:cTn id="37" dur="10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AF9D01-1CB6-7E49-B219-06497C12E0C2}"/>
              </a:ext>
            </a:extLst>
          </p:cNvPr>
          <p:cNvSpPr>
            <a:spLocks noGrp="1"/>
          </p:cNvSpPr>
          <p:nvPr>
            <p:ph type="title"/>
          </p:nvPr>
        </p:nvSpPr>
        <p:spPr>
          <a:xfrm>
            <a:off x="838200" y="365126"/>
            <a:ext cx="10515600" cy="949997"/>
          </a:xfrm>
        </p:spPr>
        <p:txBody>
          <a:bodyPr>
            <a:normAutofit/>
          </a:bodyPr>
          <a:lstStyle/>
          <a:p>
            <a:r>
              <a:rPr lang="en-US" sz="3600" dirty="0">
                <a:latin typeface="Arial" panose="020B0604020202020204" pitchFamily="34" charset="0"/>
                <a:cs typeface="Arial" panose="020B0604020202020204" pitchFamily="34" charset="0"/>
              </a:rPr>
              <a:t>RNA-Seq: Sequencing the Transcriptome</a:t>
            </a:r>
          </a:p>
        </p:txBody>
      </p:sp>
      <p:grpSp>
        <p:nvGrpSpPr>
          <p:cNvPr id="12" name="Group 11">
            <a:extLst>
              <a:ext uri="{FF2B5EF4-FFF2-40B4-BE49-F238E27FC236}">
                <a16:creationId xmlns:a16="http://schemas.microsoft.com/office/drawing/2014/main" id="{77683AD5-E898-B948-B355-A91BA72BD05E}"/>
              </a:ext>
            </a:extLst>
          </p:cNvPr>
          <p:cNvGrpSpPr/>
          <p:nvPr/>
        </p:nvGrpSpPr>
        <p:grpSpPr>
          <a:xfrm>
            <a:off x="2771214" y="1162397"/>
            <a:ext cx="6649572" cy="2594955"/>
            <a:chOff x="2971800" y="1428404"/>
            <a:chExt cx="6649572" cy="2594955"/>
          </a:xfrm>
        </p:grpSpPr>
        <p:pic>
          <p:nvPicPr>
            <p:cNvPr id="4" name="Picture 3">
              <a:extLst>
                <a:ext uri="{FF2B5EF4-FFF2-40B4-BE49-F238E27FC236}">
                  <a16:creationId xmlns:a16="http://schemas.microsoft.com/office/drawing/2014/main" id="{60F57FB0-CE64-1B4F-9104-11C7AC894D00}"/>
                </a:ext>
              </a:extLst>
            </p:cNvPr>
            <p:cNvPicPr>
              <a:picLocks noChangeAspect="1"/>
            </p:cNvPicPr>
            <p:nvPr/>
          </p:nvPicPr>
          <p:blipFill>
            <a:blip r:embed="rId3"/>
            <a:stretch>
              <a:fillRect/>
            </a:stretch>
          </p:blipFill>
          <p:spPr>
            <a:xfrm>
              <a:off x="2971800" y="1428404"/>
              <a:ext cx="6649572" cy="2594955"/>
            </a:xfrm>
            <a:prstGeom prst="rect">
              <a:avLst/>
            </a:prstGeom>
          </p:spPr>
        </p:pic>
        <p:pic>
          <p:nvPicPr>
            <p:cNvPr id="6" name="Picture 5">
              <a:extLst>
                <a:ext uri="{FF2B5EF4-FFF2-40B4-BE49-F238E27FC236}">
                  <a16:creationId xmlns:a16="http://schemas.microsoft.com/office/drawing/2014/main" id="{E1FBB500-2C67-0F40-B2B4-A405185DDA68}"/>
                </a:ext>
              </a:extLst>
            </p:cNvPr>
            <p:cNvPicPr>
              <a:picLocks noChangeAspect="1"/>
            </p:cNvPicPr>
            <p:nvPr/>
          </p:nvPicPr>
          <p:blipFill>
            <a:blip r:embed="rId4"/>
            <a:stretch>
              <a:fillRect/>
            </a:stretch>
          </p:blipFill>
          <p:spPr>
            <a:xfrm>
              <a:off x="8730554" y="1795639"/>
              <a:ext cx="320989" cy="365125"/>
            </a:xfrm>
            <a:prstGeom prst="rect">
              <a:avLst/>
            </a:prstGeom>
          </p:spPr>
        </p:pic>
        <p:pic>
          <p:nvPicPr>
            <p:cNvPr id="7" name="Picture 6">
              <a:extLst>
                <a:ext uri="{FF2B5EF4-FFF2-40B4-BE49-F238E27FC236}">
                  <a16:creationId xmlns:a16="http://schemas.microsoft.com/office/drawing/2014/main" id="{7B8A6324-BC10-1B42-B831-59F2DEA2429E}"/>
                </a:ext>
              </a:extLst>
            </p:cNvPr>
            <p:cNvPicPr>
              <a:picLocks noChangeAspect="1"/>
            </p:cNvPicPr>
            <p:nvPr/>
          </p:nvPicPr>
          <p:blipFill>
            <a:blip r:embed="rId4"/>
            <a:stretch>
              <a:fillRect/>
            </a:stretch>
          </p:blipFill>
          <p:spPr>
            <a:xfrm>
              <a:off x="8965711" y="1795638"/>
              <a:ext cx="320989" cy="365125"/>
            </a:xfrm>
            <a:prstGeom prst="rect">
              <a:avLst/>
            </a:prstGeom>
          </p:spPr>
        </p:pic>
        <p:pic>
          <p:nvPicPr>
            <p:cNvPr id="8" name="Picture 7">
              <a:extLst>
                <a:ext uri="{FF2B5EF4-FFF2-40B4-BE49-F238E27FC236}">
                  <a16:creationId xmlns:a16="http://schemas.microsoft.com/office/drawing/2014/main" id="{6A6CAE53-E457-FB41-8945-E0A7C77B4FFA}"/>
                </a:ext>
              </a:extLst>
            </p:cNvPr>
            <p:cNvPicPr>
              <a:picLocks noChangeAspect="1"/>
            </p:cNvPicPr>
            <p:nvPr/>
          </p:nvPicPr>
          <p:blipFill>
            <a:blip r:embed="rId4"/>
            <a:stretch>
              <a:fillRect/>
            </a:stretch>
          </p:blipFill>
          <p:spPr>
            <a:xfrm>
              <a:off x="9203575" y="1795638"/>
              <a:ext cx="320989" cy="365125"/>
            </a:xfrm>
            <a:prstGeom prst="rect">
              <a:avLst/>
            </a:prstGeom>
          </p:spPr>
        </p:pic>
        <p:pic>
          <p:nvPicPr>
            <p:cNvPr id="9" name="Picture 8">
              <a:extLst>
                <a:ext uri="{FF2B5EF4-FFF2-40B4-BE49-F238E27FC236}">
                  <a16:creationId xmlns:a16="http://schemas.microsoft.com/office/drawing/2014/main" id="{0113686A-9664-8A47-BAFF-0D8816A604ED}"/>
                </a:ext>
              </a:extLst>
            </p:cNvPr>
            <p:cNvPicPr>
              <a:picLocks noChangeAspect="1"/>
            </p:cNvPicPr>
            <p:nvPr/>
          </p:nvPicPr>
          <p:blipFill>
            <a:blip r:embed="rId4"/>
            <a:stretch>
              <a:fillRect/>
            </a:stretch>
          </p:blipFill>
          <p:spPr>
            <a:xfrm>
              <a:off x="7320161" y="2928941"/>
              <a:ext cx="320989" cy="365125"/>
            </a:xfrm>
            <a:prstGeom prst="rect">
              <a:avLst/>
            </a:prstGeom>
          </p:spPr>
        </p:pic>
        <p:pic>
          <p:nvPicPr>
            <p:cNvPr id="10" name="Picture 9">
              <a:extLst>
                <a:ext uri="{FF2B5EF4-FFF2-40B4-BE49-F238E27FC236}">
                  <a16:creationId xmlns:a16="http://schemas.microsoft.com/office/drawing/2014/main" id="{75A7EC60-6169-7F48-A359-C4BF9C202B8D}"/>
                </a:ext>
              </a:extLst>
            </p:cNvPr>
            <p:cNvPicPr>
              <a:picLocks noChangeAspect="1"/>
            </p:cNvPicPr>
            <p:nvPr/>
          </p:nvPicPr>
          <p:blipFill>
            <a:blip r:embed="rId4"/>
            <a:stretch>
              <a:fillRect/>
            </a:stretch>
          </p:blipFill>
          <p:spPr>
            <a:xfrm>
              <a:off x="7555318" y="2928940"/>
              <a:ext cx="320989" cy="365125"/>
            </a:xfrm>
            <a:prstGeom prst="rect">
              <a:avLst/>
            </a:prstGeom>
          </p:spPr>
        </p:pic>
        <p:pic>
          <p:nvPicPr>
            <p:cNvPr id="11" name="Picture 10">
              <a:extLst>
                <a:ext uri="{FF2B5EF4-FFF2-40B4-BE49-F238E27FC236}">
                  <a16:creationId xmlns:a16="http://schemas.microsoft.com/office/drawing/2014/main" id="{744A48B0-D8F2-FA4F-ABFD-2CF2BF872263}"/>
                </a:ext>
              </a:extLst>
            </p:cNvPr>
            <p:cNvPicPr>
              <a:picLocks noChangeAspect="1"/>
            </p:cNvPicPr>
            <p:nvPr/>
          </p:nvPicPr>
          <p:blipFill>
            <a:blip r:embed="rId4"/>
            <a:stretch>
              <a:fillRect/>
            </a:stretch>
          </p:blipFill>
          <p:spPr>
            <a:xfrm>
              <a:off x="7793182" y="2928940"/>
              <a:ext cx="320989" cy="365125"/>
            </a:xfrm>
            <a:prstGeom prst="rect">
              <a:avLst/>
            </a:prstGeom>
          </p:spPr>
        </p:pic>
      </p:grpSp>
      <p:pic>
        <p:nvPicPr>
          <p:cNvPr id="14" name="Picture 2">
            <a:extLst>
              <a:ext uri="{FF2B5EF4-FFF2-40B4-BE49-F238E27FC236}">
                <a16:creationId xmlns:a16="http://schemas.microsoft.com/office/drawing/2014/main" id="{0E788CD7-18DC-DF43-8EFB-62BDCA4DD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4156" y="3690130"/>
            <a:ext cx="3049095" cy="16037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1A46B532-4100-EB47-8092-4F8AF9E64D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6426" y="3337498"/>
            <a:ext cx="1681418" cy="2222003"/>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1884371B-F07B-B94B-911A-017A81E71E24}"/>
              </a:ext>
            </a:extLst>
          </p:cNvPr>
          <p:cNvSpPr txBox="1">
            <a:spLocks/>
          </p:cNvSpPr>
          <p:nvPr/>
        </p:nvSpPr>
        <p:spPr>
          <a:xfrm>
            <a:off x="1630653" y="5519651"/>
            <a:ext cx="5101294" cy="1085487"/>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Clr>
                <a:srgbClr val="000000"/>
              </a:buClr>
              <a:buSzPts val="1800"/>
              <a:buFont typeface="Helvetica Neue"/>
              <a:buChar char="●"/>
              <a:defRPr sz="2800" kern="1200">
                <a:solidFill>
                  <a:srgbClr val="000000"/>
                </a:solidFill>
                <a:latin typeface="Helvetica Neue"/>
                <a:ea typeface="Helvetica Neue"/>
                <a:cs typeface="Helvetica Neue"/>
                <a:sym typeface="Helvetica Neue"/>
              </a:defRPr>
            </a:lvl1pPr>
            <a:lvl2pPr marL="1219170" lvl="1" indent="-423323" algn="l" defTabSz="914400" rtl="0" eaLnBrk="1" latinLnBrk="0" hangingPunct="1">
              <a:lnSpc>
                <a:spcPct val="90000"/>
              </a:lnSpc>
              <a:spcBef>
                <a:spcPts val="0"/>
              </a:spcBef>
              <a:spcAft>
                <a:spcPts val="0"/>
              </a:spcAft>
              <a:buClr>
                <a:srgbClr val="000000"/>
              </a:buClr>
              <a:buSzPts val="1400"/>
              <a:buFont typeface="Helvetica Neue"/>
              <a:buChar char="○"/>
              <a:defRPr sz="2400" kern="1200">
                <a:solidFill>
                  <a:srgbClr val="000000"/>
                </a:solidFill>
                <a:latin typeface="Helvetica Neue"/>
                <a:ea typeface="Helvetica Neue"/>
                <a:cs typeface="Helvetica Neue"/>
                <a:sym typeface="Helvetica Neue"/>
              </a:defRPr>
            </a:lvl2pPr>
            <a:lvl3pPr marL="1828754" lvl="2" indent="-423323" algn="l" defTabSz="914400" rtl="0" eaLnBrk="1" latinLnBrk="0" hangingPunct="1">
              <a:lnSpc>
                <a:spcPct val="90000"/>
              </a:lnSpc>
              <a:spcBef>
                <a:spcPts val="0"/>
              </a:spcBef>
              <a:spcAft>
                <a:spcPts val="0"/>
              </a:spcAft>
              <a:buClr>
                <a:srgbClr val="000000"/>
              </a:buClr>
              <a:buSzPts val="1400"/>
              <a:buFont typeface="Helvetica Neue"/>
              <a:buChar char="■"/>
              <a:defRPr sz="2000" kern="1200">
                <a:solidFill>
                  <a:srgbClr val="000000"/>
                </a:solidFill>
                <a:latin typeface="Helvetica Neue"/>
                <a:ea typeface="Helvetica Neue"/>
                <a:cs typeface="Helvetica Neue"/>
                <a:sym typeface="Helvetica Neue"/>
              </a:defRPr>
            </a:lvl3pPr>
            <a:lvl4pPr marL="2438339" lvl="3"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4pPr>
            <a:lvl5pPr marL="3047924" lvl="4"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5pPr>
            <a:lvl6pPr marL="3657509" lvl="5"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6pPr>
            <a:lvl7pPr marL="4267093" lvl="6"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7pPr>
            <a:lvl8pPr marL="4876678" lvl="7"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8pPr>
            <a:lvl9pPr marL="5486263" lvl="8"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9pPr>
          </a:lstStyle>
          <a:p>
            <a:pPr>
              <a:lnSpc>
                <a:spcPct val="100000"/>
              </a:lnSpc>
            </a:pPr>
            <a:r>
              <a:rPr lang="en-US" sz="1800" b="1" dirty="0">
                <a:latin typeface="Arial" panose="020B0604020202020204" pitchFamily="34" charset="0"/>
                <a:cs typeface="Arial" panose="020B0604020202020204" pitchFamily="34" charset="0"/>
              </a:rPr>
              <a:t>Qualitative:</a:t>
            </a:r>
          </a:p>
          <a:p>
            <a:pPr>
              <a:lnSpc>
                <a:spcPct val="100000"/>
              </a:lnSpc>
              <a:buFontTx/>
              <a:buChar char="-"/>
            </a:pPr>
            <a:r>
              <a:rPr lang="en-US" sz="1800" dirty="0">
                <a:latin typeface="Arial" panose="020B0604020202020204" pitchFamily="34" charset="0"/>
                <a:cs typeface="Arial" panose="020B0604020202020204" pitchFamily="34" charset="0"/>
              </a:rPr>
              <a:t>Expressed/novel transcripts</a:t>
            </a:r>
          </a:p>
          <a:p>
            <a:pPr>
              <a:lnSpc>
                <a:spcPct val="100000"/>
              </a:lnSpc>
              <a:buFontTx/>
              <a:buChar char="-"/>
            </a:pPr>
            <a:r>
              <a:rPr lang="en-US" sz="1800" dirty="0">
                <a:latin typeface="Arial" panose="020B0604020202020204" pitchFamily="34" charset="0"/>
                <a:cs typeface="Arial" panose="020B0604020202020204" pitchFamily="34" charset="0"/>
              </a:rPr>
              <a:t>Exon/intron boundaries</a:t>
            </a:r>
          </a:p>
          <a:p>
            <a:pPr marL="0" indent="0">
              <a:lnSpc>
                <a:spcPct val="100000"/>
              </a:lnSpc>
              <a:buFont typeface="Helvetica Neue"/>
              <a:buNone/>
            </a:pPr>
            <a:endParaRPr lang="en-US" sz="18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5E57112-2DD3-524D-9943-0912BD84EEE8}"/>
              </a:ext>
            </a:extLst>
          </p:cNvPr>
          <p:cNvSpPr txBox="1"/>
          <p:nvPr/>
        </p:nvSpPr>
        <p:spPr>
          <a:xfrm>
            <a:off x="9238146" y="1556389"/>
            <a:ext cx="121365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Poly(A) tail</a:t>
            </a:r>
          </a:p>
        </p:txBody>
      </p:sp>
      <p:sp>
        <p:nvSpPr>
          <p:cNvPr id="21" name="TextBox 20">
            <a:extLst>
              <a:ext uri="{FF2B5EF4-FFF2-40B4-BE49-F238E27FC236}">
                <a16:creationId xmlns:a16="http://schemas.microsoft.com/office/drawing/2014/main" id="{993CCAF7-AD24-6E4F-98B5-E98D30F63CFD}"/>
              </a:ext>
            </a:extLst>
          </p:cNvPr>
          <p:cNvSpPr txBox="1"/>
          <p:nvPr/>
        </p:nvSpPr>
        <p:spPr>
          <a:xfrm>
            <a:off x="7949825" y="2692027"/>
            <a:ext cx="121365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Poly(A) tail</a:t>
            </a:r>
          </a:p>
        </p:txBody>
      </p:sp>
      <p:sp>
        <p:nvSpPr>
          <p:cNvPr id="22" name="Footer Placeholder 7">
            <a:extLst>
              <a:ext uri="{FF2B5EF4-FFF2-40B4-BE49-F238E27FC236}">
                <a16:creationId xmlns:a16="http://schemas.microsoft.com/office/drawing/2014/main" id="{184607FC-D4E3-D340-9440-AC55A6CB811D}"/>
              </a:ext>
            </a:extLst>
          </p:cNvPr>
          <p:cNvSpPr txBox="1">
            <a:spLocks/>
          </p:cNvSpPr>
          <p:nvPr/>
        </p:nvSpPr>
        <p:spPr>
          <a:xfrm>
            <a:off x="-16626"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
        <p:nvSpPr>
          <p:cNvPr id="23" name="Content Placeholder 2">
            <a:extLst>
              <a:ext uri="{FF2B5EF4-FFF2-40B4-BE49-F238E27FC236}">
                <a16:creationId xmlns:a16="http://schemas.microsoft.com/office/drawing/2014/main" id="{A553D250-2691-0C4F-9E70-FC8B8D96B198}"/>
              </a:ext>
            </a:extLst>
          </p:cNvPr>
          <p:cNvSpPr txBox="1">
            <a:spLocks/>
          </p:cNvSpPr>
          <p:nvPr/>
        </p:nvSpPr>
        <p:spPr>
          <a:xfrm>
            <a:off x="7316568" y="5519651"/>
            <a:ext cx="4530868" cy="1138513"/>
          </a:xfrm>
          <a:prstGeom prst="rect">
            <a:avLst/>
          </a:prstGeom>
        </p:spPr>
        <p:txBody>
          <a:bodyPr spcFirstLastPara="1" vert="horz" wrap="square" lIns="91425" tIns="91425" rIns="91425" bIns="91425" rtlCol="0" anchor="t" anchorCtr="0">
            <a:noAutofit/>
          </a:bodyPr>
          <a:lstStyle>
            <a:lvl1pPr marL="609585" lvl="0" indent="-457189" algn="l" defTabSz="914400" rtl="0" eaLnBrk="1" latinLnBrk="0" hangingPunct="1">
              <a:lnSpc>
                <a:spcPct val="90000"/>
              </a:lnSpc>
              <a:spcBef>
                <a:spcPts val="0"/>
              </a:spcBef>
              <a:spcAft>
                <a:spcPts val="0"/>
              </a:spcAft>
              <a:buClr>
                <a:srgbClr val="000000"/>
              </a:buClr>
              <a:buSzPts val="1800"/>
              <a:buFont typeface="Helvetica Neue"/>
              <a:buChar char="●"/>
              <a:defRPr sz="2800" kern="1200">
                <a:solidFill>
                  <a:srgbClr val="000000"/>
                </a:solidFill>
                <a:latin typeface="Helvetica Neue"/>
                <a:ea typeface="Helvetica Neue"/>
                <a:cs typeface="Helvetica Neue"/>
                <a:sym typeface="Helvetica Neue"/>
              </a:defRPr>
            </a:lvl1pPr>
            <a:lvl2pPr marL="1219170" lvl="1" indent="-423323" algn="l" defTabSz="914400" rtl="0" eaLnBrk="1" latinLnBrk="0" hangingPunct="1">
              <a:lnSpc>
                <a:spcPct val="90000"/>
              </a:lnSpc>
              <a:spcBef>
                <a:spcPts val="0"/>
              </a:spcBef>
              <a:spcAft>
                <a:spcPts val="0"/>
              </a:spcAft>
              <a:buClr>
                <a:srgbClr val="000000"/>
              </a:buClr>
              <a:buSzPts val="1400"/>
              <a:buFont typeface="Helvetica Neue"/>
              <a:buChar char="○"/>
              <a:defRPr sz="2400" kern="1200">
                <a:solidFill>
                  <a:srgbClr val="000000"/>
                </a:solidFill>
                <a:latin typeface="Helvetica Neue"/>
                <a:ea typeface="Helvetica Neue"/>
                <a:cs typeface="Helvetica Neue"/>
                <a:sym typeface="Helvetica Neue"/>
              </a:defRPr>
            </a:lvl2pPr>
            <a:lvl3pPr marL="1828754" lvl="2" indent="-423323" algn="l" defTabSz="914400" rtl="0" eaLnBrk="1" latinLnBrk="0" hangingPunct="1">
              <a:lnSpc>
                <a:spcPct val="90000"/>
              </a:lnSpc>
              <a:spcBef>
                <a:spcPts val="0"/>
              </a:spcBef>
              <a:spcAft>
                <a:spcPts val="0"/>
              </a:spcAft>
              <a:buClr>
                <a:srgbClr val="000000"/>
              </a:buClr>
              <a:buSzPts val="1400"/>
              <a:buFont typeface="Helvetica Neue"/>
              <a:buChar char="■"/>
              <a:defRPr sz="2000" kern="1200">
                <a:solidFill>
                  <a:srgbClr val="000000"/>
                </a:solidFill>
                <a:latin typeface="Helvetica Neue"/>
                <a:ea typeface="Helvetica Neue"/>
                <a:cs typeface="Helvetica Neue"/>
                <a:sym typeface="Helvetica Neue"/>
              </a:defRPr>
            </a:lvl3pPr>
            <a:lvl4pPr marL="2438339" lvl="3"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4pPr>
            <a:lvl5pPr marL="3047924" lvl="4"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5pPr>
            <a:lvl6pPr marL="3657509" lvl="5"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6pPr>
            <a:lvl7pPr marL="4267093" lvl="6"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7pPr>
            <a:lvl8pPr marL="4876678" lvl="7"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8pPr>
            <a:lvl9pPr marL="5486263" lvl="8" indent="-423323" algn="l" defTabSz="914400" rtl="0" eaLnBrk="1" latinLnBrk="0" hangingPunct="1">
              <a:lnSpc>
                <a:spcPct val="90000"/>
              </a:lnSpc>
              <a:spcBef>
                <a:spcPts val="0"/>
              </a:spcBef>
              <a:spcAft>
                <a:spcPts val="0"/>
              </a:spcAft>
              <a:buClr>
                <a:srgbClr val="000000"/>
              </a:buClr>
              <a:buSzPts val="1400"/>
              <a:buFont typeface="Helvetica Neue"/>
              <a:buChar char="■"/>
              <a:defRPr sz="1800" kern="1200">
                <a:solidFill>
                  <a:srgbClr val="000000"/>
                </a:solidFill>
                <a:latin typeface="Helvetica Neue"/>
                <a:ea typeface="Helvetica Neue"/>
                <a:cs typeface="Helvetica Neue"/>
                <a:sym typeface="Helvetica Neue"/>
              </a:defRPr>
            </a:lvl9pPr>
          </a:lstStyle>
          <a:p>
            <a:pPr>
              <a:lnSpc>
                <a:spcPct val="100000"/>
              </a:lnSpc>
            </a:pPr>
            <a:r>
              <a:rPr lang="en-US" sz="1800" b="1" dirty="0">
                <a:latin typeface="Arial" panose="020B0604020202020204" pitchFamily="34" charset="0"/>
                <a:cs typeface="Arial" panose="020B0604020202020204" pitchFamily="34" charset="0"/>
              </a:rPr>
              <a:t>Quantitative:</a:t>
            </a:r>
          </a:p>
          <a:p>
            <a:pPr>
              <a:lnSpc>
                <a:spcPct val="100000"/>
              </a:lnSpc>
              <a:buFontTx/>
              <a:buChar char="-"/>
            </a:pPr>
            <a:r>
              <a:rPr lang="en-US" sz="1800" dirty="0">
                <a:latin typeface="Arial" panose="020B0604020202020204" pitchFamily="34" charset="0"/>
                <a:cs typeface="Arial" panose="020B0604020202020204" pitchFamily="34" charset="0"/>
              </a:rPr>
              <a:t>Differences in transcript expression</a:t>
            </a:r>
          </a:p>
          <a:p>
            <a:pPr>
              <a:lnSpc>
                <a:spcPct val="100000"/>
              </a:lnSpc>
              <a:buFontTx/>
              <a:buChar char="-"/>
            </a:pPr>
            <a:r>
              <a:rPr lang="en-US" sz="1800" dirty="0">
                <a:latin typeface="Arial" panose="020B0604020202020204" pitchFamily="34" charset="0"/>
                <a:cs typeface="Arial" panose="020B0604020202020204" pitchFamily="34" charset="0"/>
              </a:rPr>
              <a:t>Splice variants</a:t>
            </a:r>
          </a:p>
          <a:p>
            <a:pPr>
              <a:lnSpc>
                <a:spcPct val="100000"/>
              </a:lnSpc>
              <a:buFontTx/>
              <a:buChar char="-"/>
            </a:pPr>
            <a:endParaRPr lang="en-US" sz="1800" baseline="30000" dirty="0">
              <a:latin typeface="Arial" panose="020B0604020202020204" pitchFamily="34" charset="0"/>
              <a:cs typeface="Arial" panose="020B0604020202020204" pitchFamily="34" charset="0"/>
            </a:endParaRPr>
          </a:p>
          <a:p>
            <a:pPr marL="0" indent="0">
              <a:lnSpc>
                <a:spcPct val="100000"/>
              </a:lnSpc>
              <a:buFont typeface="Helvetica Neue"/>
              <a:buNone/>
            </a:pPr>
            <a:endParaRPr lang="en-US" sz="1800" dirty="0">
              <a:latin typeface="Arial" panose="020B0604020202020204" pitchFamily="34" charset="0"/>
              <a:cs typeface="Arial" panose="020B0604020202020204" pitchFamily="34" charset="0"/>
            </a:endParaRPr>
          </a:p>
          <a:p>
            <a:pPr marL="0" indent="0">
              <a:lnSpc>
                <a:spcPct val="100000"/>
              </a:lnSpc>
              <a:buFont typeface="Helvetica Neue"/>
              <a:buNone/>
            </a:pPr>
            <a:endParaRPr lang="en-US" sz="1800" dirty="0">
              <a:latin typeface="Arial" panose="020B0604020202020204" pitchFamily="34" charset="0"/>
              <a:cs typeface="Arial" panose="020B0604020202020204" pitchFamily="34" charset="0"/>
            </a:endParaRPr>
          </a:p>
          <a:p>
            <a:pPr marL="0" indent="0">
              <a:lnSpc>
                <a:spcPct val="100000"/>
              </a:lnSpc>
              <a:buFont typeface="Helvetica Neue"/>
              <a:buNone/>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234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33"/>
          <p:cNvPicPr preferRelativeResize="0"/>
          <p:nvPr/>
        </p:nvPicPr>
        <p:blipFill rotWithShape="1">
          <a:blip r:embed="rId3">
            <a:alphaModFix/>
          </a:blip>
          <a:srcRect/>
          <a:stretch/>
        </p:blipFill>
        <p:spPr>
          <a:xfrm>
            <a:off x="525652" y="1095931"/>
            <a:ext cx="4953000" cy="4102100"/>
          </a:xfrm>
          <a:prstGeom prst="rect">
            <a:avLst/>
          </a:prstGeom>
          <a:noFill/>
          <a:ln>
            <a:noFill/>
          </a:ln>
        </p:spPr>
      </p:pic>
      <p:sp>
        <p:nvSpPr>
          <p:cNvPr id="386" name="Google Shape;386;p33"/>
          <p:cNvSpPr txBox="1"/>
          <p:nvPr/>
        </p:nvSpPr>
        <p:spPr>
          <a:xfrm>
            <a:off x="1686140" y="5851411"/>
            <a:ext cx="8826400" cy="400400"/>
          </a:xfrm>
          <a:prstGeom prst="rect">
            <a:avLst/>
          </a:prstGeom>
          <a:noFill/>
          <a:ln>
            <a:noFill/>
          </a:ln>
        </p:spPr>
        <p:txBody>
          <a:bodyPr spcFirstLastPara="1" wrap="square" lIns="91433" tIns="45700" rIns="91433" bIns="45700" anchor="t" anchorCtr="0">
            <a:noAutofit/>
          </a:bodyPr>
          <a:lstStyle/>
          <a:p>
            <a:pPr marL="457189"/>
            <a:endParaRPr sz="2000">
              <a:solidFill>
                <a:schemeClr val="dk1"/>
              </a:solidFill>
              <a:latin typeface="Calibri"/>
              <a:ea typeface="Calibri"/>
              <a:cs typeface="Calibri"/>
              <a:sym typeface="Calibri"/>
            </a:endParaRPr>
          </a:p>
        </p:txBody>
      </p:sp>
      <p:sp>
        <p:nvSpPr>
          <p:cNvPr id="388" name="Google Shape;388;p3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pPr>
              <a:spcBef>
                <a:spcPts val="0"/>
              </a:spcBef>
              <a:buSzPts val="990"/>
            </a:pPr>
            <a:r>
              <a:rPr lang="en" sz="3093" dirty="0">
                <a:latin typeface="Arial" panose="020B0604020202020204" pitchFamily="34" charset="0"/>
                <a:ea typeface="Raleway"/>
                <a:cs typeface="Arial" panose="020B0604020202020204" pitchFamily="34" charset="0"/>
                <a:sym typeface="Raleway"/>
              </a:rPr>
              <a:t>SAM/BAM file – Getting Information about a Specific Read</a:t>
            </a:r>
            <a:endParaRPr sz="3093" dirty="0">
              <a:latin typeface="Arial" panose="020B0604020202020204" pitchFamily="34" charset="0"/>
              <a:ea typeface="Raleway"/>
              <a:cs typeface="Arial" panose="020B0604020202020204" pitchFamily="34" charset="0"/>
              <a:sym typeface="Raleway"/>
            </a:endParaRPr>
          </a:p>
          <a:p>
            <a:pPr>
              <a:spcBef>
                <a:spcPts val="0"/>
              </a:spcBef>
              <a:buSzPts val="990"/>
            </a:pPr>
            <a:endParaRPr sz="3360" dirty="0">
              <a:latin typeface="Arial" panose="020B0604020202020204" pitchFamily="34" charset="0"/>
              <a:cs typeface="Arial" panose="020B0604020202020204" pitchFamily="34" charset="0"/>
            </a:endParaRPr>
          </a:p>
        </p:txBody>
      </p:sp>
      <p:sp>
        <p:nvSpPr>
          <p:cNvPr id="390" name="Google Shape;390;p33"/>
          <p:cNvSpPr txBox="1"/>
          <p:nvPr/>
        </p:nvSpPr>
        <p:spPr>
          <a:xfrm>
            <a:off x="6071533" y="2358052"/>
            <a:ext cx="6004000" cy="861734"/>
          </a:xfrm>
          <a:prstGeom prst="rect">
            <a:avLst/>
          </a:prstGeom>
          <a:noFill/>
          <a:ln>
            <a:noFill/>
          </a:ln>
        </p:spPr>
        <p:txBody>
          <a:bodyPr spcFirstLastPara="1" wrap="square" lIns="121900" tIns="121900" rIns="121900" bIns="121900" anchor="t" anchorCtr="0">
            <a:spAutoFit/>
          </a:bodyPr>
          <a:lstStyle/>
          <a:p>
            <a:r>
              <a:rPr lang="en" sz="2000" u="sng" dirty="0">
                <a:solidFill>
                  <a:schemeClr val="hlink"/>
                </a:solidFill>
                <a:latin typeface="Arial" panose="020B0604020202020204" pitchFamily="34" charset="0"/>
                <a:cs typeface="Arial" panose="020B0604020202020204" pitchFamily="34" charset="0"/>
                <a:hlinkClick r:id="rId4"/>
              </a:rPr>
              <a:t>https://broadinstitute.github.io/picard/explain-flags.html</a:t>
            </a:r>
            <a:r>
              <a:rPr lang="en" sz="2000" dirty="0">
                <a:latin typeface="Arial" panose="020B0604020202020204" pitchFamily="34" charset="0"/>
                <a:cs typeface="Arial" panose="020B0604020202020204" pitchFamily="34" charset="0"/>
              </a:rPr>
              <a:t> </a:t>
            </a:r>
            <a:endParaRPr sz="2000" dirty="0">
              <a:latin typeface="Arial" panose="020B0604020202020204" pitchFamily="34" charset="0"/>
              <a:cs typeface="Arial" panose="020B0604020202020204" pitchFamily="34" charset="0"/>
            </a:endParaRPr>
          </a:p>
        </p:txBody>
      </p:sp>
      <p:sp>
        <p:nvSpPr>
          <p:cNvPr id="391" name="Google Shape;391;p33"/>
          <p:cNvSpPr txBox="1"/>
          <p:nvPr/>
        </p:nvSpPr>
        <p:spPr>
          <a:xfrm>
            <a:off x="5701233" y="2041318"/>
            <a:ext cx="5816800" cy="553957"/>
          </a:xfrm>
          <a:prstGeom prst="rect">
            <a:avLst/>
          </a:prstGeom>
          <a:noFill/>
          <a:ln>
            <a:noFill/>
          </a:ln>
        </p:spPr>
        <p:txBody>
          <a:bodyPr spcFirstLastPara="1" wrap="square" lIns="121900" tIns="121900" rIns="121900" bIns="121900" anchor="t" anchorCtr="0">
            <a:spAutoFit/>
          </a:bodyPr>
          <a:lstStyle/>
          <a:p>
            <a:r>
              <a:rPr lang="en" sz="2000">
                <a:latin typeface="Arial" panose="020B0604020202020204" pitchFamily="34" charset="0"/>
                <a:ea typeface="Raleway"/>
                <a:cs typeface="Arial" panose="020B0604020202020204" pitchFamily="34" charset="0"/>
                <a:sym typeface="Raleway"/>
              </a:rPr>
              <a:t>1) What does this flag number mean?</a:t>
            </a:r>
            <a:endParaRPr sz="2000">
              <a:latin typeface="Arial" panose="020B0604020202020204" pitchFamily="34" charset="0"/>
              <a:ea typeface="Raleway"/>
              <a:cs typeface="Arial" panose="020B0604020202020204" pitchFamily="34" charset="0"/>
              <a:sym typeface="Raleway"/>
            </a:endParaRPr>
          </a:p>
        </p:txBody>
      </p:sp>
      <p:sp>
        <p:nvSpPr>
          <p:cNvPr id="392" name="Google Shape;392;p33"/>
          <p:cNvSpPr txBox="1"/>
          <p:nvPr/>
        </p:nvSpPr>
        <p:spPr>
          <a:xfrm>
            <a:off x="5706432" y="3086101"/>
            <a:ext cx="6485567" cy="553957"/>
          </a:xfrm>
          <a:prstGeom prst="rect">
            <a:avLst/>
          </a:prstGeom>
          <a:noFill/>
          <a:ln>
            <a:noFill/>
          </a:ln>
        </p:spPr>
        <p:txBody>
          <a:bodyPr spcFirstLastPara="1" wrap="square" lIns="121900" tIns="121900" rIns="121900" bIns="121900" anchor="t" anchorCtr="0">
            <a:spAutoFit/>
          </a:bodyPr>
          <a:lstStyle/>
          <a:p>
            <a:r>
              <a:rPr lang="en" sz="2000" dirty="0">
                <a:latin typeface="Arial" panose="020B0604020202020204" pitchFamily="34" charset="0"/>
                <a:ea typeface="Raleway"/>
                <a:cs typeface="Arial" panose="020B0604020202020204" pitchFamily="34" charset="0"/>
                <a:sym typeface="Raleway"/>
              </a:rPr>
              <a:t>2) How many bases in the read were aligned?</a:t>
            </a:r>
            <a:endParaRPr sz="2000" dirty="0">
              <a:latin typeface="Arial" panose="020B0604020202020204" pitchFamily="34" charset="0"/>
              <a:ea typeface="Raleway"/>
              <a:cs typeface="Arial" panose="020B0604020202020204" pitchFamily="34" charset="0"/>
              <a:sym typeface="Raleway"/>
            </a:endParaRPr>
          </a:p>
        </p:txBody>
      </p:sp>
      <p:pic>
        <p:nvPicPr>
          <p:cNvPr id="393" name="Google Shape;393;p33"/>
          <p:cNvPicPr preferRelativeResize="0"/>
          <p:nvPr/>
        </p:nvPicPr>
        <p:blipFill>
          <a:blip r:embed="rId5">
            <a:alphaModFix/>
          </a:blip>
          <a:stretch>
            <a:fillRect/>
          </a:stretch>
        </p:blipFill>
        <p:spPr>
          <a:xfrm>
            <a:off x="5766734" y="3552396"/>
            <a:ext cx="5428865" cy="1696533"/>
          </a:xfrm>
          <a:prstGeom prst="rect">
            <a:avLst/>
          </a:prstGeom>
          <a:noFill/>
          <a:ln>
            <a:noFill/>
          </a:ln>
        </p:spPr>
      </p:pic>
      <p:sp>
        <p:nvSpPr>
          <p:cNvPr id="394" name="Google Shape;394;p33"/>
          <p:cNvSpPr txBox="1"/>
          <p:nvPr/>
        </p:nvSpPr>
        <p:spPr>
          <a:xfrm>
            <a:off x="5701233" y="1210034"/>
            <a:ext cx="6210800" cy="861734"/>
          </a:xfrm>
          <a:prstGeom prst="rect">
            <a:avLst/>
          </a:prstGeom>
          <a:noFill/>
          <a:ln>
            <a:noFill/>
          </a:ln>
        </p:spPr>
        <p:txBody>
          <a:bodyPr spcFirstLastPara="1" wrap="square" lIns="121900" tIns="121900" rIns="121900" bIns="121900" anchor="t" anchorCtr="0">
            <a:spAutoFit/>
          </a:bodyPr>
          <a:lstStyle/>
          <a:p>
            <a:r>
              <a:rPr lang="en" sz="2000" b="1" dirty="0">
                <a:latin typeface="Arial" panose="020B0604020202020204" pitchFamily="34" charset="0"/>
                <a:ea typeface="Raleway"/>
                <a:cs typeface="Arial" panose="020B0604020202020204" pitchFamily="34" charset="0"/>
                <a:sym typeface="Raleway"/>
              </a:rPr>
              <a:t>Examples of questions you might ask about a read:</a:t>
            </a:r>
            <a:endParaRPr sz="2000" b="1" dirty="0">
              <a:latin typeface="Arial" panose="020B0604020202020204" pitchFamily="34" charset="0"/>
              <a:ea typeface="Raleway"/>
              <a:cs typeface="Arial" panose="020B0604020202020204" pitchFamily="34" charset="0"/>
              <a:sym typeface="Raleway"/>
            </a:endParaRPr>
          </a:p>
        </p:txBody>
      </p:sp>
      <p:sp>
        <p:nvSpPr>
          <p:cNvPr id="395" name="Google Shape;395;p33"/>
          <p:cNvSpPr txBox="1"/>
          <p:nvPr/>
        </p:nvSpPr>
        <p:spPr>
          <a:xfrm>
            <a:off x="426900" y="5659901"/>
            <a:ext cx="11016800" cy="615513"/>
          </a:xfrm>
          <a:prstGeom prst="rect">
            <a:avLst/>
          </a:prstGeom>
          <a:noFill/>
          <a:ln>
            <a:noFill/>
          </a:ln>
        </p:spPr>
        <p:txBody>
          <a:bodyPr spcFirstLastPara="1" wrap="square" lIns="121900" tIns="121900" rIns="121900" bIns="121900" anchor="t" anchorCtr="0">
            <a:spAutoFit/>
          </a:bodyPr>
          <a:lstStyle/>
          <a:p>
            <a:r>
              <a:rPr lang="en" sz="2400" dirty="0">
                <a:latin typeface="Arial" panose="020B0604020202020204" pitchFamily="34" charset="0"/>
                <a:ea typeface="Raleway"/>
                <a:cs typeface="Arial" panose="020B0604020202020204" pitchFamily="34" charset="0"/>
                <a:sym typeface="Raleway"/>
              </a:rPr>
              <a:t>*** Remember that you need to use </a:t>
            </a:r>
            <a:r>
              <a:rPr lang="en" sz="2400" dirty="0" err="1">
                <a:latin typeface="Arial" panose="020B0604020202020204" pitchFamily="34" charset="0"/>
                <a:ea typeface="Raleway"/>
                <a:cs typeface="Arial" panose="020B0604020202020204" pitchFamily="34" charset="0"/>
                <a:sym typeface="Raleway"/>
              </a:rPr>
              <a:t>samtools</a:t>
            </a:r>
            <a:r>
              <a:rPr lang="en" sz="2400" dirty="0">
                <a:latin typeface="Arial" panose="020B0604020202020204" pitchFamily="34" charset="0"/>
                <a:ea typeface="Raleway"/>
                <a:cs typeface="Arial" panose="020B0604020202020204" pitchFamily="34" charset="0"/>
                <a:sym typeface="Raleway"/>
              </a:rPr>
              <a:t> to view a BAM file</a:t>
            </a:r>
            <a:endParaRPr sz="2400" dirty="0">
              <a:latin typeface="Arial" panose="020B0604020202020204" pitchFamily="34" charset="0"/>
              <a:ea typeface="Raleway"/>
              <a:cs typeface="Arial" panose="020B0604020202020204" pitchFamily="34" charset="0"/>
              <a:sym typeface="Raleway"/>
            </a:endParaRPr>
          </a:p>
        </p:txBody>
      </p:sp>
      <p:sp>
        <p:nvSpPr>
          <p:cNvPr id="14" name="Footer Placeholder 7">
            <a:extLst>
              <a:ext uri="{FF2B5EF4-FFF2-40B4-BE49-F238E27FC236}">
                <a16:creationId xmlns:a16="http://schemas.microsoft.com/office/drawing/2014/main" id="{A74698A7-BB4E-694F-BAF7-3701B0378020}"/>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par>
                                <p:cTn id="8" presetID="10" presetClass="entr" presetSubtype="0" fill="hold" nodeType="withEffect">
                                  <p:stCondLst>
                                    <p:cond delay="0"/>
                                  </p:stCondLst>
                                  <p:childTnLst>
                                    <p:set>
                                      <p:cBhvr>
                                        <p:cTn id="9" dur="1" fill="hold">
                                          <p:stCondLst>
                                            <p:cond delay="0"/>
                                          </p:stCondLst>
                                        </p:cTn>
                                        <p:tgtEl>
                                          <p:spTgt spid="391"/>
                                        </p:tgtEl>
                                        <p:attrNameLst>
                                          <p:attrName>style.visibility</p:attrName>
                                        </p:attrNameLst>
                                      </p:cBhvr>
                                      <p:to>
                                        <p:strVal val="visible"/>
                                      </p:to>
                                    </p:set>
                                    <p:animEffect transition="in" filter="fade">
                                      <p:cBhvr>
                                        <p:cTn id="10" dur="1000"/>
                                        <p:tgtEl>
                                          <p:spTgt spid="391"/>
                                        </p:tgtEl>
                                      </p:cBhvr>
                                    </p:animEffect>
                                  </p:childTnLst>
                                </p:cTn>
                              </p:par>
                              <p:par>
                                <p:cTn id="11" presetID="10" presetClass="entr" presetSubtype="0" fill="hold" nodeType="withEffect">
                                  <p:stCondLst>
                                    <p:cond delay="0"/>
                                  </p:stCondLst>
                                  <p:childTnLst>
                                    <p:set>
                                      <p:cBhvr>
                                        <p:cTn id="12" dur="1" fill="hold">
                                          <p:stCondLst>
                                            <p:cond delay="0"/>
                                          </p:stCondLst>
                                        </p:cTn>
                                        <p:tgtEl>
                                          <p:spTgt spid="392"/>
                                        </p:tgtEl>
                                        <p:attrNameLst>
                                          <p:attrName>style.visibility</p:attrName>
                                        </p:attrNameLst>
                                      </p:cBhvr>
                                      <p:to>
                                        <p:strVal val="visible"/>
                                      </p:to>
                                    </p:set>
                                    <p:animEffect transition="in" filter="fade">
                                      <p:cBhvr>
                                        <p:cTn id="13" dur="1000"/>
                                        <p:tgtEl>
                                          <p:spTgt spid="392"/>
                                        </p:tgtEl>
                                      </p:cBhvr>
                                    </p:animEffect>
                                  </p:childTnLst>
                                </p:cTn>
                              </p:par>
                              <p:par>
                                <p:cTn id="14" presetID="10" presetClass="entr" presetSubtype="0" fill="hold" nodeType="withEffect">
                                  <p:stCondLst>
                                    <p:cond delay="0"/>
                                  </p:stCondLst>
                                  <p:childTnLst>
                                    <p:set>
                                      <p:cBhvr>
                                        <p:cTn id="15" dur="1" fill="hold">
                                          <p:stCondLst>
                                            <p:cond delay="0"/>
                                          </p:stCondLst>
                                        </p:cTn>
                                        <p:tgtEl>
                                          <p:spTgt spid="394"/>
                                        </p:tgtEl>
                                        <p:attrNameLst>
                                          <p:attrName>style.visibility</p:attrName>
                                        </p:attrNameLst>
                                      </p:cBhvr>
                                      <p:to>
                                        <p:strVal val="visible"/>
                                      </p:to>
                                    </p:set>
                                    <p:animEffect transition="in" filter="fade">
                                      <p:cBhvr>
                                        <p:cTn id="16" dur="1000"/>
                                        <p:tgtEl>
                                          <p:spTgt spid="394"/>
                                        </p:tgtEl>
                                      </p:cBhvr>
                                    </p:animEffect>
                                  </p:childTnLst>
                                </p:cTn>
                              </p:par>
                              <p:par>
                                <p:cTn id="17" presetID="10" presetClass="entr" presetSubtype="0" fill="hold" nodeType="withEffect">
                                  <p:stCondLst>
                                    <p:cond delay="0"/>
                                  </p:stCondLst>
                                  <p:childTnLst>
                                    <p:set>
                                      <p:cBhvr>
                                        <p:cTn id="18" dur="1" fill="hold">
                                          <p:stCondLst>
                                            <p:cond delay="0"/>
                                          </p:stCondLst>
                                        </p:cTn>
                                        <p:tgtEl>
                                          <p:spTgt spid="393"/>
                                        </p:tgtEl>
                                        <p:attrNameLst>
                                          <p:attrName>style.visibility</p:attrName>
                                        </p:attrNameLst>
                                      </p:cBhvr>
                                      <p:to>
                                        <p:strVal val="visible"/>
                                      </p:to>
                                    </p:set>
                                    <p:animEffect transition="in" filter="fade">
                                      <p:cBhvr>
                                        <p:cTn id="19"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99FC-6EBA-4A49-B384-B6BF7B92FA39}"/>
              </a:ext>
            </a:extLst>
          </p:cNvPr>
          <p:cNvSpPr>
            <a:spLocks noGrp="1"/>
          </p:cNvSpPr>
          <p:nvPr>
            <p:ph type="title"/>
          </p:nvPr>
        </p:nvSpPr>
        <p:spPr/>
        <p:txBody>
          <a:bodyPr>
            <a:normAutofit fontScale="90000"/>
          </a:bodyPr>
          <a:lstStyle/>
          <a:p>
            <a:r>
              <a:rPr lang="en-NZ" dirty="0"/>
              <a:t>CIGAR Score </a:t>
            </a:r>
            <a:endParaRPr lang="en-US" dirty="0"/>
          </a:p>
        </p:txBody>
      </p:sp>
      <p:sp>
        <p:nvSpPr>
          <p:cNvPr id="3" name="Text Placeholder 2">
            <a:extLst>
              <a:ext uri="{FF2B5EF4-FFF2-40B4-BE49-F238E27FC236}">
                <a16:creationId xmlns:a16="http://schemas.microsoft.com/office/drawing/2014/main" id="{8DC56752-30B7-DA48-B640-B66CC66279EF}"/>
              </a:ext>
            </a:extLst>
          </p:cNvPr>
          <p:cNvSpPr>
            <a:spLocks noGrp="1"/>
          </p:cNvSpPr>
          <p:nvPr>
            <p:ph type="body" idx="1"/>
          </p:nvPr>
        </p:nvSpPr>
        <p:spPr/>
        <p:txBody>
          <a:bodyPr>
            <a:normAutofit lnSpcReduction="10000"/>
          </a:bodyPr>
          <a:lstStyle/>
          <a:p>
            <a:r>
              <a:rPr lang="en-NZ" dirty="0"/>
              <a:t>Compact Idiosyncratic Gapped Alignment Report </a:t>
            </a:r>
            <a:r>
              <a:rPr lang="en-NZ" dirty="0">
                <a:solidFill>
                  <a:schemeClr val="tx1"/>
                </a:solidFill>
              </a:rPr>
              <a:t>string is how the SAM/BAM format represents spliced alignments</a:t>
            </a:r>
          </a:p>
          <a:p>
            <a:endParaRPr lang="en-NZ" dirty="0">
              <a:solidFill>
                <a:schemeClr val="tx1"/>
              </a:solidFill>
            </a:endParaRPr>
          </a:p>
          <a:p>
            <a:endParaRPr lang="en-NZ" dirty="0">
              <a:solidFill>
                <a:schemeClr val="tx1"/>
              </a:solidFill>
            </a:endParaRPr>
          </a:p>
          <a:p>
            <a:endParaRPr lang="en-NZ" dirty="0">
              <a:solidFill>
                <a:schemeClr val="tx1"/>
              </a:solidFill>
            </a:endParaRPr>
          </a:p>
          <a:p>
            <a:endParaRPr lang="en-NZ" dirty="0">
              <a:solidFill>
                <a:schemeClr val="tx1"/>
              </a:solidFill>
            </a:endParaRPr>
          </a:p>
          <a:p>
            <a:endParaRPr lang="en-NZ" dirty="0">
              <a:solidFill>
                <a:schemeClr val="tx1"/>
              </a:solidFill>
            </a:endParaRPr>
          </a:p>
          <a:p>
            <a:endParaRPr lang="en-NZ" dirty="0">
              <a:solidFill>
                <a:schemeClr val="tx1"/>
              </a:solidFill>
            </a:endParaRPr>
          </a:p>
          <a:p>
            <a:endParaRPr lang="en-NZ" dirty="0">
              <a:solidFill>
                <a:schemeClr val="tx1"/>
              </a:solidFill>
            </a:endParaRPr>
          </a:p>
          <a:p>
            <a:endParaRPr lang="en-NZ" dirty="0">
              <a:solidFill>
                <a:schemeClr val="tx1"/>
              </a:solidFill>
            </a:endParaRPr>
          </a:p>
          <a:p>
            <a:endParaRPr lang="en-NZ" dirty="0">
              <a:solidFill>
                <a:schemeClr val="tx1"/>
              </a:solidFill>
            </a:endParaRPr>
          </a:p>
          <a:p>
            <a:endParaRPr lang="en-NZ" dirty="0">
              <a:solidFill>
                <a:schemeClr val="tx1"/>
              </a:solidFill>
            </a:endParaRPr>
          </a:p>
          <a:p>
            <a:r>
              <a:rPr lang="en-NZ" dirty="0"/>
              <a:t>The shown alignment will give position=2 (0-based) and CIGAR=3M2I3M</a:t>
            </a:r>
            <a:endParaRPr lang="en-NZ" dirty="0">
              <a:solidFill>
                <a:schemeClr val="tx1"/>
              </a:solidFill>
            </a:endParaRPr>
          </a:p>
          <a:p>
            <a:endParaRPr lang="en-NZ" dirty="0">
              <a:solidFill>
                <a:schemeClr val="tx1"/>
              </a:solidFill>
            </a:endParaRPr>
          </a:p>
          <a:p>
            <a:endParaRPr lang="en-US" dirty="0"/>
          </a:p>
        </p:txBody>
      </p:sp>
      <p:pic>
        <p:nvPicPr>
          <p:cNvPr id="4" name="Picture 3">
            <a:extLst>
              <a:ext uri="{FF2B5EF4-FFF2-40B4-BE49-F238E27FC236}">
                <a16:creationId xmlns:a16="http://schemas.microsoft.com/office/drawing/2014/main" id="{3FCF7A91-D44A-0D4F-BFEB-7FC0E183C35B}"/>
              </a:ext>
            </a:extLst>
          </p:cNvPr>
          <p:cNvPicPr>
            <a:picLocks noChangeAspect="1"/>
          </p:cNvPicPr>
          <p:nvPr/>
        </p:nvPicPr>
        <p:blipFill>
          <a:blip r:embed="rId2"/>
          <a:stretch>
            <a:fillRect/>
          </a:stretch>
        </p:blipFill>
        <p:spPr>
          <a:xfrm>
            <a:off x="1751308" y="2393337"/>
            <a:ext cx="8425566" cy="1284194"/>
          </a:xfrm>
          <a:prstGeom prst="rect">
            <a:avLst/>
          </a:prstGeom>
        </p:spPr>
      </p:pic>
      <p:pic>
        <p:nvPicPr>
          <p:cNvPr id="5" name="Picture 4">
            <a:extLst>
              <a:ext uri="{FF2B5EF4-FFF2-40B4-BE49-F238E27FC236}">
                <a16:creationId xmlns:a16="http://schemas.microsoft.com/office/drawing/2014/main" id="{116379D7-2893-B948-A987-2D56AF1ADF94}"/>
              </a:ext>
            </a:extLst>
          </p:cNvPr>
          <p:cNvPicPr>
            <a:picLocks noChangeAspect="1"/>
          </p:cNvPicPr>
          <p:nvPr/>
        </p:nvPicPr>
        <p:blipFill>
          <a:blip r:embed="rId3"/>
          <a:stretch>
            <a:fillRect/>
          </a:stretch>
        </p:blipFill>
        <p:spPr>
          <a:xfrm>
            <a:off x="1751308" y="4093717"/>
            <a:ext cx="2930007" cy="976669"/>
          </a:xfrm>
          <a:prstGeom prst="rect">
            <a:avLst/>
          </a:prstGeom>
        </p:spPr>
      </p:pic>
      <p:cxnSp>
        <p:nvCxnSpPr>
          <p:cNvPr id="7" name="Straight Arrow Connector 6">
            <a:extLst>
              <a:ext uri="{FF2B5EF4-FFF2-40B4-BE49-F238E27FC236}">
                <a16:creationId xmlns:a16="http://schemas.microsoft.com/office/drawing/2014/main" id="{D7E5D230-FD47-ED44-84D2-7ABC09EFB449}"/>
              </a:ext>
            </a:extLst>
          </p:cNvPr>
          <p:cNvCxnSpPr>
            <a:cxnSpLocks/>
          </p:cNvCxnSpPr>
          <p:nvPr/>
        </p:nvCxnSpPr>
        <p:spPr>
          <a:xfrm flipV="1">
            <a:off x="2386013" y="4927512"/>
            <a:ext cx="0" cy="371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11259ED-A078-0048-BF3D-0B083F6C6EED}"/>
              </a:ext>
            </a:extLst>
          </p:cNvPr>
          <p:cNvCxnSpPr>
            <a:cxnSpLocks/>
          </p:cNvCxnSpPr>
          <p:nvPr/>
        </p:nvCxnSpPr>
        <p:spPr>
          <a:xfrm flipV="1">
            <a:off x="2618623" y="4927512"/>
            <a:ext cx="0" cy="371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BCAEE3D-EE85-C840-932C-5C6C10543DA6}"/>
              </a:ext>
            </a:extLst>
          </p:cNvPr>
          <p:cNvCxnSpPr>
            <a:cxnSpLocks/>
          </p:cNvCxnSpPr>
          <p:nvPr/>
        </p:nvCxnSpPr>
        <p:spPr>
          <a:xfrm flipV="1">
            <a:off x="2987592" y="4927512"/>
            <a:ext cx="0" cy="371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12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a:latin typeface="Arial" panose="020B0604020202020204" pitchFamily="34" charset="0"/>
                <a:cs typeface="Arial" panose="020B0604020202020204" pitchFamily="34" charset="0"/>
              </a:rPr>
              <a:t>Workflow: Read Quantification</a:t>
            </a:r>
            <a:endParaRPr>
              <a:latin typeface="Arial" panose="020B0604020202020204" pitchFamily="34" charset="0"/>
              <a:cs typeface="Arial" panose="020B0604020202020204" pitchFamily="34" charset="0"/>
            </a:endParaRPr>
          </a:p>
        </p:txBody>
      </p:sp>
      <p:grpSp>
        <p:nvGrpSpPr>
          <p:cNvPr id="401" name="Google Shape;401;p34"/>
          <p:cNvGrpSpPr/>
          <p:nvPr/>
        </p:nvGrpSpPr>
        <p:grpSpPr>
          <a:xfrm>
            <a:off x="1934700" y="3853200"/>
            <a:ext cx="2428333" cy="600000"/>
            <a:chOff x="1451025" y="2889900"/>
            <a:chExt cx="1821250" cy="450000"/>
          </a:xfrm>
        </p:grpSpPr>
        <p:sp>
          <p:nvSpPr>
            <p:cNvPr id="402" name="Google Shape;402;p34"/>
            <p:cNvSpPr/>
            <p:nvPr/>
          </p:nvSpPr>
          <p:spPr>
            <a:xfrm>
              <a:off x="2069575" y="2889900"/>
              <a:ext cx="1202700" cy="450000"/>
            </a:xfrm>
            <a:prstGeom prst="roundRect">
              <a:avLst>
                <a:gd name="adj" fmla="val 16667"/>
              </a:avLst>
            </a:prstGeom>
            <a:solidFill>
              <a:srgbClr val="6D9EEB"/>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Trimmed reads</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403" name="Google Shape;403;p34"/>
            <p:cNvCxnSpPr>
              <a:stCxn id="404" idx="3"/>
              <a:endCxn id="402" idx="1"/>
            </p:cNvCxnSpPr>
            <p:nvPr/>
          </p:nvCxnSpPr>
          <p:spPr>
            <a:xfrm>
              <a:off x="1451025" y="3114896"/>
              <a:ext cx="618600" cy="0"/>
            </a:xfrm>
            <a:prstGeom prst="straightConnector1">
              <a:avLst/>
            </a:prstGeom>
            <a:noFill/>
            <a:ln w="9525" cap="flat" cmpd="sng">
              <a:solidFill>
                <a:schemeClr val="dk2"/>
              </a:solidFill>
              <a:prstDash val="solid"/>
              <a:round/>
              <a:headEnd type="none" w="med" len="med"/>
              <a:tailEnd type="triangle" w="med" len="med"/>
            </a:ln>
          </p:spPr>
        </p:cxnSp>
        <p:sp>
          <p:nvSpPr>
            <p:cNvPr id="405" name="Google Shape;405;p34"/>
            <p:cNvSpPr/>
            <p:nvPr/>
          </p:nvSpPr>
          <p:spPr>
            <a:xfrm>
              <a:off x="1473650" y="289830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grpSp>
        <p:nvGrpSpPr>
          <p:cNvPr id="406" name="Google Shape;406;p34"/>
          <p:cNvGrpSpPr/>
          <p:nvPr/>
        </p:nvGrpSpPr>
        <p:grpSpPr>
          <a:xfrm>
            <a:off x="8981289" y="3864395"/>
            <a:ext cx="2309145" cy="600000"/>
            <a:chOff x="6735966" y="2898296"/>
            <a:chExt cx="1731859" cy="450000"/>
          </a:xfrm>
        </p:grpSpPr>
        <p:cxnSp>
          <p:nvCxnSpPr>
            <p:cNvPr id="407" name="Google Shape;407;p34"/>
            <p:cNvCxnSpPr>
              <a:stCxn id="408" idx="3"/>
              <a:endCxn id="409" idx="1"/>
            </p:cNvCxnSpPr>
            <p:nvPr/>
          </p:nvCxnSpPr>
          <p:spPr>
            <a:xfrm>
              <a:off x="6735966" y="3114896"/>
              <a:ext cx="618600" cy="8400"/>
            </a:xfrm>
            <a:prstGeom prst="straightConnector1">
              <a:avLst/>
            </a:prstGeom>
            <a:noFill/>
            <a:ln w="9525" cap="flat" cmpd="sng">
              <a:solidFill>
                <a:schemeClr val="dk2"/>
              </a:solidFill>
              <a:prstDash val="solid"/>
              <a:round/>
              <a:headEnd type="none" w="med" len="med"/>
              <a:tailEnd type="triangle" w="med" len="med"/>
            </a:ln>
          </p:spPr>
        </p:cxnSp>
        <p:sp>
          <p:nvSpPr>
            <p:cNvPr id="409" name="Google Shape;409;p34"/>
            <p:cNvSpPr/>
            <p:nvPr/>
          </p:nvSpPr>
          <p:spPr>
            <a:xfrm>
              <a:off x="7354525" y="2898296"/>
              <a:ext cx="1113300" cy="450000"/>
            </a:xfrm>
            <a:prstGeom prst="roundRect">
              <a:avLst>
                <a:gd name="adj" fmla="val 16667"/>
              </a:avLst>
            </a:prstGeom>
            <a:solidFill>
              <a:srgbClr val="1C4587"/>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Functional analysis</a:t>
              </a:r>
              <a:endParaRPr sz="1467">
                <a:solidFill>
                  <a:srgbClr val="FFFFFF"/>
                </a:solidFill>
                <a:latin typeface="Arial" panose="020B0604020202020204" pitchFamily="34" charset="0"/>
                <a:ea typeface="Lato"/>
                <a:cs typeface="Arial" panose="020B0604020202020204" pitchFamily="34" charset="0"/>
                <a:sym typeface="Lato"/>
              </a:endParaRPr>
            </a:p>
          </p:txBody>
        </p:sp>
        <p:sp>
          <p:nvSpPr>
            <p:cNvPr id="410" name="Google Shape;410;p34"/>
            <p:cNvSpPr/>
            <p:nvPr/>
          </p:nvSpPr>
          <p:spPr>
            <a:xfrm>
              <a:off x="6773612" y="2898312"/>
              <a:ext cx="54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table</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grpSp>
        <p:nvGrpSpPr>
          <p:cNvPr id="411" name="Google Shape;411;p34"/>
          <p:cNvGrpSpPr/>
          <p:nvPr/>
        </p:nvGrpSpPr>
        <p:grpSpPr>
          <a:xfrm>
            <a:off x="3561234" y="4453200"/>
            <a:ext cx="6987117" cy="890867"/>
            <a:chOff x="2670925" y="3339900"/>
            <a:chExt cx="5240338" cy="668150"/>
          </a:xfrm>
        </p:grpSpPr>
        <p:sp>
          <p:nvSpPr>
            <p:cNvPr id="412" name="Google Shape;412;p34"/>
            <p:cNvSpPr/>
            <p:nvPr/>
          </p:nvSpPr>
          <p:spPr>
            <a:xfrm>
              <a:off x="4221263" y="3657650"/>
              <a:ext cx="2319000" cy="350400"/>
            </a:xfrm>
            <a:prstGeom prst="roundRect">
              <a:avLst>
                <a:gd name="adj" fmla="val 16667"/>
              </a:avLst>
            </a:prstGeom>
            <a:solidFill>
              <a:srgbClr val="93C47D"/>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Alignment free quantification</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413" name="Google Shape;413;p34"/>
            <p:cNvCxnSpPr>
              <a:stCxn id="402" idx="2"/>
              <a:endCxn id="412" idx="1"/>
            </p:cNvCxnSpPr>
            <p:nvPr/>
          </p:nvCxnSpPr>
          <p:spPr>
            <a:xfrm rot="-5400000" flipH="1">
              <a:off x="3199675" y="2811150"/>
              <a:ext cx="492900" cy="1550400"/>
            </a:xfrm>
            <a:prstGeom prst="bentConnector2">
              <a:avLst/>
            </a:prstGeom>
            <a:noFill/>
            <a:ln w="9525" cap="flat" cmpd="sng">
              <a:solidFill>
                <a:schemeClr val="dk2"/>
              </a:solidFill>
              <a:prstDash val="solid"/>
              <a:round/>
              <a:headEnd type="none" w="med" len="med"/>
              <a:tailEnd type="triangle" w="med" len="med"/>
            </a:ln>
          </p:spPr>
        </p:cxnSp>
        <p:cxnSp>
          <p:nvCxnSpPr>
            <p:cNvPr id="414" name="Google Shape;414;p34"/>
            <p:cNvCxnSpPr>
              <a:stCxn id="412" idx="3"/>
              <a:endCxn id="409" idx="2"/>
            </p:cNvCxnSpPr>
            <p:nvPr/>
          </p:nvCxnSpPr>
          <p:spPr>
            <a:xfrm rot="10800000" flipH="1">
              <a:off x="6540263" y="3348350"/>
              <a:ext cx="1371000" cy="484500"/>
            </a:xfrm>
            <a:prstGeom prst="bentConnector2">
              <a:avLst/>
            </a:prstGeom>
            <a:noFill/>
            <a:ln w="9525" cap="flat" cmpd="sng">
              <a:solidFill>
                <a:schemeClr val="dk2"/>
              </a:solidFill>
              <a:prstDash val="solid"/>
              <a:round/>
              <a:headEnd type="none" w="med" len="med"/>
              <a:tailEnd type="triangle" w="med" len="med"/>
            </a:ln>
          </p:spPr>
        </p:cxnSp>
        <p:sp>
          <p:nvSpPr>
            <p:cNvPr id="415" name="Google Shape;415;p34"/>
            <p:cNvSpPr/>
            <p:nvPr/>
          </p:nvSpPr>
          <p:spPr>
            <a:xfrm>
              <a:off x="3196825" y="361625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latin typeface="Arial" panose="020B0604020202020204" pitchFamily="34" charset="0"/>
                <a:ea typeface="Lato"/>
                <a:cs typeface="Arial" panose="020B0604020202020204" pitchFamily="34" charset="0"/>
                <a:sym typeface="Lato"/>
              </a:endParaRPr>
            </a:p>
          </p:txBody>
        </p:sp>
        <p:sp>
          <p:nvSpPr>
            <p:cNvPr id="416" name="Google Shape;416;p34"/>
            <p:cNvSpPr/>
            <p:nvPr/>
          </p:nvSpPr>
          <p:spPr>
            <a:xfrm>
              <a:off x="6991412" y="3616262"/>
              <a:ext cx="54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table</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grpSp>
        <p:nvGrpSpPr>
          <p:cNvPr id="417" name="Google Shape;417;p34"/>
          <p:cNvGrpSpPr/>
          <p:nvPr/>
        </p:nvGrpSpPr>
        <p:grpSpPr>
          <a:xfrm>
            <a:off x="6198568" y="2778467"/>
            <a:ext cx="2782721" cy="1674728"/>
            <a:chOff x="4648925" y="2083850"/>
            <a:chExt cx="2087041" cy="1256046"/>
          </a:xfrm>
        </p:grpSpPr>
        <p:sp>
          <p:nvSpPr>
            <p:cNvPr id="408" name="Google Shape;408;p34"/>
            <p:cNvSpPr/>
            <p:nvPr/>
          </p:nvSpPr>
          <p:spPr>
            <a:xfrm>
              <a:off x="5622666" y="2889896"/>
              <a:ext cx="1113300" cy="450000"/>
            </a:xfrm>
            <a:prstGeom prst="roundRect">
              <a:avLst>
                <a:gd name="adj" fmla="val 16667"/>
              </a:avLst>
            </a:prstGeom>
            <a:solidFill>
              <a:srgbClr val="1155CC"/>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Read quantification</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418" name="Google Shape;418;p34"/>
            <p:cNvCxnSpPr>
              <a:stCxn id="419" idx="3"/>
              <a:endCxn id="408" idx="1"/>
            </p:cNvCxnSpPr>
            <p:nvPr/>
          </p:nvCxnSpPr>
          <p:spPr>
            <a:xfrm>
              <a:off x="5004136" y="3114896"/>
              <a:ext cx="618600" cy="0"/>
            </a:xfrm>
            <a:prstGeom prst="straightConnector1">
              <a:avLst/>
            </a:prstGeom>
            <a:noFill/>
            <a:ln w="9525" cap="flat" cmpd="sng">
              <a:solidFill>
                <a:schemeClr val="dk2"/>
              </a:solidFill>
              <a:prstDash val="solid"/>
              <a:round/>
              <a:headEnd type="none" w="med" len="med"/>
              <a:tailEnd type="triangle" w="med" len="med"/>
            </a:ln>
          </p:spPr>
        </p:cxnSp>
        <p:sp>
          <p:nvSpPr>
            <p:cNvPr id="420" name="Google Shape;420;p34"/>
            <p:cNvSpPr/>
            <p:nvPr/>
          </p:nvSpPr>
          <p:spPr>
            <a:xfrm>
              <a:off x="4963474" y="2898300"/>
              <a:ext cx="6999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sam/bam</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cxnSp>
          <p:nvCxnSpPr>
            <p:cNvPr id="421" name="Google Shape;421;p34"/>
            <p:cNvCxnSpPr>
              <a:stCxn id="420" idx="0"/>
            </p:cNvCxnSpPr>
            <p:nvPr/>
          </p:nvCxnSpPr>
          <p:spPr>
            <a:xfrm rot="10800000">
              <a:off x="5313424" y="2458200"/>
              <a:ext cx="0" cy="440100"/>
            </a:xfrm>
            <a:prstGeom prst="straightConnector1">
              <a:avLst/>
            </a:prstGeom>
            <a:noFill/>
            <a:ln w="9525" cap="flat" cmpd="sng">
              <a:solidFill>
                <a:schemeClr val="dk2"/>
              </a:solidFill>
              <a:prstDash val="dot"/>
              <a:round/>
              <a:headEnd type="none" w="med" len="med"/>
              <a:tailEnd type="triangle" w="med" len="med"/>
            </a:ln>
          </p:spPr>
        </p:cxnSp>
        <p:sp>
          <p:nvSpPr>
            <p:cNvPr id="422" name="Google Shape;422;p34"/>
            <p:cNvSpPr/>
            <p:nvPr/>
          </p:nvSpPr>
          <p:spPr>
            <a:xfrm>
              <a:off x="4648925" y="2083850"/>
              <a:ext cx="1329000" cy="350400"/>
            </a:xfrm>
            <a:prstGeom prst="rect">
              <a:avLst/>
            </a:prstGeom>
            <a:noFill/>
            <a:ln>
              <a:noFill/>
            </a:ln>
          </p:spPr>
          <p:txBody>
            <a:bodyPr spcFirstLastPara="1" wrap="square" lIns="121900" tIns="121900" rIns="121900" bIns="121900" anchor="b" anchorCtr="0">
              <a:noAutofit/>
            </a:bodyPr>
            <a:lstStyle/>
            <a:p>
              <a:pPr algn="ctr"/>
              <a:r>
                <a:rPr lang="en" sz="1467" b="1">
                  <a:solidFill>
                    <a:srgbClr val="CC0000"/>
                  </a:solidFill>
                  <a:latin typeface="Arial" panose="020B0604020202020204" pitchFamily="34" charset="0"/>
                  <a:ea typeface="Lato"/>
                  <a:cs typeface="Arial" panose="020B0604020202020204" pitchFamily="34" charset="0"/>
                  <a:sym typeface="Lato"/>
                </a:rPr>
                <a:t>Quality control</a:t>
              </a:r>
              <a:endParaRPr sz="1200">
                <a:solidFill>
                  <a:srgbClr val="CC0000"/>
                </a:solidFill>
                <a:latin typeface="Arial" panose="020B0604020202020204" pitchFamily="34" charset="0"/>
                <a:ea typeface="Lato"/>
                <a:cs typeface="Arial" panose="020B0604020202020204" pitchFamily="34" charset="0"/>
                <a:sym typeface="Lato"/>
              </a:endParaRPr>
            </a:p>
          </p:txBody>
        </p:sp>
      </p:grpSp>
      <p:grpSp>
        <p:nvGrpSpPr>
          <p:cNvPr id="423" name="Google Shape;423;p34"/>
          <p:cNvGrpSpPr/>
          <p:nvPr/>
        </p:nvGrpSpPr>
        <p:grpSpPr>
          <a:xfrm>
            <a:off x="3889434" y="2778467"/>
            <a:ext cx="2782748" cy="1674728"/>
            <a:chOff x="2917075" y="2083850"/>
            <a:chExt cx="2087061" cy="1256046"/>
          </a:xfrm>
        </p:grpSpPr>
        <p:sp>
          <p:nvSpPr>
            <p:cNvPr id="419" name="Google Shape;419;p34"/>
            <p:cNvSpPr/>
            <p:nvPr/>
          </p:nvSpPr>
          <p:spPr>
            <a:xfrm>
              <a:off x="3890836" y="2889896"/>
              <a:ext cx="1113300" cy="450000"/>
            </a:xfrm>
            <a:prstGeom prst="roundRect">
              <a:avLst>
                <a:gd name="adj" fmla="val 16667"/>
              </a:avLst>
            </a:prstGeom>
            <a:solidFill>
              <a:srgbClr val="3C78D8"/>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Read mapping</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424" name="Google Shape;424;p34"/>
            <p:cNvCxnSpPr>
              <a:stCxn id="402" idx="3"/>
              <a:endCxn id="419" idx="1"/>
            </p:cNvCxnSpPr>
            <p:nvPr/>
          </p:nvCxnSpPr>
          <p:spPr>
            <a:xfrm>
              <a:off x="3272275" y="3114900"/>
              <a:ext cx="618600" cy="0"/>
            </a:xfrm>
            <a:prstGeom prst="straightConnector1">
              <a:avLst/>
            </a:prstGeom>
            <a:noFill/>
            <a:ln w="9525" cap="flat" cmpd="sng">
              <a:solidFill>
                <a:schemeClr val="dk2"/>
              </a:solidFill>
              <a:prstDash val="solid"/>
              <a:round/>
              <a:headEnd type="none" w="med" len="med"/>
              <a:tailEnd type="triangle" w="med" len="med"/>
            </a:ln>
          </p:spPr>
        </p:cxnSp>
        <p:sp>
          <p:nvSpPr>
            <p:cNvPr id="425" name="Google Shape;425;p34"/>
            <p:cNvSpPr/>
            <p:nvPr/>
          </p:nvSpPr>
          <p:spPr>
            <a:xfrm>
              <a:off x="3294900" y="289830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latin typeface="Arial" panose="020B0604020202020204" pitchFamily="34" charset="0"/>
                <a:ea typeface="Lato"/>
                <a:cs typeface="Arial" panose="020B0604020202020204" pitchFamily="34" charset="0"/>
                <a:sym typeface="Lato"/>
              </a:endParaRPr>
            </a:p>
          </p:txBody>
        </p:sp>
        <p:cxnSp>
          <p:nvCxnSpPr>
            <p:cNvPr id="426" name="Google Shape;426;p34"/>
            <p:cNvCxnSpPr/>
            <p:nvPr/>
          </p:nvCxnSpPr>
          <p:spPr>
            <a:xfrm rot="10800000">
              <a:off x="3581574" y="2458200"/>
              <a:ext cx="0" cy="440100"/>
            </a:xfrm>
            <a:prstGeom prst="straightConnector1">
              <a:avLst/>
            </a:prstGeom>
            <a:noFill/>
            <a:ln w="9525" cap="flat" cmpd="sng">
              <a:solidFill>
                <a:schemeClr val="dk2"/>
              </a:solidFill>
              <a:prstDash val="dot"/>
              <a:round/>
              <a:headEnd type="none" w="med" len="med"/>
              <a:tailEnd type="triangle" w="med" len="med"/>
            </a:ln>
          </p:spPr>
        </p:cxnSp>
        <p:sp>
          <p:nvSpPr>
            <p:cNvPr id="427" name="Google Shape;427;p34"/>
            <p:cNvSpPr/>
            <p:nvPr/>
          </p:nvSpPr>
          <p:spPr>
            <a:xfrm>
              <a:off x="2917075" y="2083850"/>
              <a:ext cx="1329000" cy="350400"/>
            </a:xfrm>
            <a:prstGeom prst="rect">
              <a:avLst/>
            </a:prstGeom>
            <a:noFill/>
            <a:ln>
              <a:noFill/>
            </a:ln>
          </p:spPr>
          <p:txBody>
            <a:bodyPr spcFirstLastPara="1" wrap="square" lIns="121900" tIns="121900" rIns="121900" bIns="121900" anchor="b" anchorCtr="0">
              <a:noAutofit/>
            </a:bodyPr>
            <a:lstStyle/>
            <a:p>
              <a:pPr algn="ctr"/>
              <a:r>
                <a:rPr lang="en" sz="1467" b="1">
                  <a:solidFill>
                    <a:srgbClr val="CC0000"/>
                  </a:solidFill>
                  <a:latin typeface="Arial" panose="020B0604020202020204" pitchFamily="34" charset="0"/>
                  <a:ea typeface="Lato"/>
                  <a:cs typeface="Arial" panose="020B0604020202020204" pitchFamily="34" charset="0"/>
                  <a:sym typeface="Lato"/>
                </a:rPr>
                <a:t>Quality control</a:t>
              </a:r>
              <a:endParaRPr sz="1200">
                <a:solidFill>
                  <a:srgbClr val="CC0000"/>
                </a:solidFill>
                <a:latin typeface="Arial" panose="020B0604020202020204" pitchFamily="34" charset="0"/>
                <a:ea typeface="Lato"/>
                <a:cs typeface="Arial" panose="020B0604020202020204" pitchFamily="34" charset="0"/>
                <a:sym typeface="Lato"/>
              </a:endParaRPr>
            </a:p>
          </p:txBody>
        </p:sp>
      </p:grpSp>
      <p:sp>
        <p:nvSpPr>
          <p:cNvPr id="428" name="Google Shape;428;p34"/>
          <p:cNvSpPr/>
          <p:nvPr/>
        </p:nvSpPr>
        <p:spPr>
          <a:xfrm>
            <a:off x="450300" y="2575261"/>
            <a:ext cx="1484400" cy="600000"/>
          </a:xfrm>
          <a:prstGeom prst="roundRect">
            <a:avLst>
              <a:gd name="adj" fmla="val 16667"/>
            </a:avLst>
          </a:prstGeom>
          <a:solidFill>
            <a:srgbClr val="C9DAF8"/>
          </a:solidFill>
          <a:ln>
            <a:noFill/>
          </a:ln>
        </p:spPr>
        <p:txBody>
          <a:bodyPr spcFirstLastPara="1" wrap="square" lIns="121900" tIns="121900" rIns="121900" bIns="121900" anchor="ctr" anchorCtr="0">
            <a:noAutofit/>
          </a:bodyPr>
          <a:lstStyle/>
          <a:p>
            <a:pPr algn="ctr"/>
            <a:r>
              <a:rPr lang="en" sz="1467">
                <a:latin typeface="Arial" panose="020B0604020202020204" pitchFamily="34" charset="0"/>
                <a:ea typeface="Lato"/>
                <a:cs typeface="Arial" panose="020B0604020202020204" pitchFamily="34" charset="0"/>
                <a:sym typeface="Lato"/>
              </a:rPr>
              <a:t>Raw reads</a:t>
            </a:r>
            <a:endParaRPr sz="1467">
              <a:latin typeface="Arial" panose="020B0604020202020204" pitchFamily="34" charset="0"/>
              <a:ea typeface="Lato"/>
              <a:cs typeface="Arial" panose="020B0604020202020204" pitchFamily="34" charset="0"/>
              <a:sym typeface="Lato"/>
            </a:endParaRPr>
          </a:p>
        </p:txBody>
      </p:sp>
      <p:grpSp>
        <p:nvGrpSpPr>
          <p:cNvPr id="429" name="Google Shape;429;p34"/>
          <p:cNvGrpSpPr/>
          <p:nvPr/>
        </p:nvGrpSpPr>
        <p:grpSpPr>
          <a:xfrm>
            <a:off x="450300" y="3175262"/>
            <a:ext cx="1506600" cy="1277933"/>
            <a:chOff x="337725" y="2381446"/>
            <a:chExt cx="1129950" cy="958450"/>
          </a:xfrm>
        </p:grpSpPr>
        <p:sp>
          <p:nvSpPr>
            <p:cNvPr id="404" name="Google Shape;404;p34"/>
            <p:cNvSpPr/>
            <p:nvPr/>
          </p:nvSpPr>
          <p:spPr>
            <a:xfrm>
              <a:off x="337725" y="2889896"/>
              <a:ext cx="1113300" cy="450000"/>
            </a:xfrm>
            <a:prstGeom prst="roundRect">
              <a:avLst>
                <a:gd name="adj" fmla="val 16667"/>
              </a:avLst>
            </a:prstGeom>
            <a:solidFill>
              <a:srgbClr val="A4C2F4"/>
            </a:solidFill>
            <a:ln>
              <a:noFill/>
            </a:ln>
          </p:spPr>
          <p:txBody>
            <a:bodyPr spcFirstLastPara="1" wrap="square" lIns="121900" tIns="121900" rIns="121900" bIns="121900" anchor="ctr" anchorCtr="0">
              <a:noAutofit/>
            </a:bodyPr>
            <a:lstStyle/>
            <a:p>
              <a:pPr algn="ctr"/>
              <a:r>
                <a:rPr lang="en" sz="1467">
                  <a:solidFill>
                    <a:srgbClr val="FFFFFF"/>
                  </a:solidFill>
                  <a:latin typeface="Arial" panose="020B0604020202020204" pitchFamily="34" charset="0"/>
                  <a:ea typeface="Lato"/>
                  <a:cs typeface="Arial" panose="020B0604020202020204" pitchFamily="34" charset="0"/>
                  <a:sym typeface="Lato"/>
                </a:rPr>
                <a:t>Adapter removal</a:t>
              </a:r>
              <a:endParaRPr sz="1467">
                <a:solidFill>
                  <a:srgbClr val="FFFFFF"/>
                </a:solidFill>
                <a:latin typeface="Arial" panose="020B0604020202020204" pitchFamily="34" charset="0"/>
                <a:ea typeface="Lato"/>
                <a:cs typeface="Arial" panose="020B0604020202020204" pitchFamily="34" charset="0"/>
                <a:sym typeface="Lato"/>
              </a:endParaRPr>
            </a:p>
          </p:txBody>
        </p:sp>
        <p:cxnSp>
          <p:nvCxnSpPr>
            <p:cNvPr id="430" name="Google Shape;430;p34"/>
            <p:cNvCxnSpPr>
              <a:stCxn id="428" idx="2"/>
              <a:endCxn id="404" idx="0"/>
            </p:cNvCxnSpPr>
            <p:nvPr/>
          </p:nvCxnSpPr>
          <p:spPr>
            <a:xfrm>
              <a:off x="894375" y="2381446"/>
              <a:ext cx="0" cy="508500"/>
            </a:xfrm>
            <a:prstGeom prst="straightConnector1">
              <a:avLst/>
            </a:prstGeom>
            <a:noFill/>
            <a:ln w="9525" cap="flat" cmpd="sng">
              <a:solidFill>
                <a:schemeClr val="dk2"/>
              </a:solidFill>
              <a:prstDash val="solid"/>
              <a:round/>
              <a:headEnd type="none" w="med" len="med"/>
              <a:tailEnd type="triangle" w="med" len="med"/>
            </a:ln>
          </p:spPr>
        </p:cxnSp>
        <p:sp>
          <p:nvSpPr>
            <p:cNvPr id="431" name="Google Shape;431;p34"/>
            <p:cNvSpPr/>
            <p:nvPr/>
          </p:nvSpPr>
          <p:spPr>
            <a:xfrm>
              <a:off x="894375" y="2463450"/>
              <a:ext cx="573300" cy="216600"/>
            </a:xfrm>
            <a:prstGeom prst="rect">
              <a:avLst/>
            </a:prstGeom>
            <a:noFill/>
            <a:ln>
              <a:noFill/>
            </a:ln>
          </p:spPr>
          <p:txBody>
            <a:bodyPr spcFirstLastPara="1" wrap="square" lIns="121900" tIns="121900" rIns="121900" bIns="121900" anchor="ctr" anchorCtr="0">
              <a:noAutofit/>
            </a:bodyPr>
            <a:lstStyle/>
            <a:p>
              <a:pPr algn="ctr"/>
              <a:r>
                <a:rPr lang="en" sz="1067" b="1">
                  <a:highlight>
                    <a:srgbClr val="CCCCCC"/>
                  </a:highlight>
                  <a:latin typeface="Arial" panose="020B0604020202020204" pitchFamily="34" charset="0"/>
                  <a:ea typeface="Roboto Mono"/>
                  <a:cs typeface="Arial" panose="020B0604020202020204" pitchFamily="34" charset="0"/>
                  <a:sym typeface="Roboto Mono"/>
                </a:rPr>
                <a:t>fastq</a:t>
              </a:r>
              <a:endParaRPr sz="1067" b="1">
                <a:highlight>
                  <a:srgbClr val="CCCCCC"/>
                </a:highlight>
                <a:latin typeface="Arial" panose="020B0604020202020204" pitchFamily="34" charset="0"/>
                <a:ea typeface="Roboto Mono"/>
                <a:cs typeface="Arial" panose="020B0604020202020204" pitchFamily="34" charset="0"/>
                <a:sym typeface="Roboto Mono"/>
              </a:endParaRPr>
            </a:p>
          </p:txBody>
        </p:sp>
      </p:grpSp>
      <p:sp>
        <p:nvSpPr>
          <p:cNvPr id="433" name="Google Shape;433;p34"/>
          <p:cNvSpPr/>
          <p:nvPr/>
        </p:nvSpPr>
        <p:spPr>
          <a:xfrm>
            <a:off x="7395067" y="3744400"/>
            <a:ext cx="1735200" cy="840000"/>
          </a:xfrm>
          <a:prstGeom prst="roundRect">
            <a:avLst>
              <a:gd name="adj" fmla="val 16667"/>
            </a:avLst>
          </a:prstGeom>
          <a:noFill/>
          <a:ln w="2857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Arial" panose="020B0604020202020204" pitchFamily="34" charset="0"/>
              <a:cs typeface="Arial" panose="020B0604020202020204" pitchFamily="34" charset="0"/>
            </a:endParaRPr>
          </a:p>
        </p:txBody>
      </p:sp>
      <p:sp>
        <p:nvSpPr>
          <p:cNvPr id="36" name="Footer Placeholder 7">
            <a:extLst>
              <a:ext uri="{FF2B5EF4-FFF2-40B4-BE49-F238E27FC236}">
                <a16:creationId xmlns:a16="http://schemas.microsoft.com/office/drawing/2014/main" id="{F9FBAB11-656A-3A4A-B270-056333592E88}"/>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latin typeface="Arial" panose="020B0604020202020204" pitchFamily="34" charset="0"/>
                <a:cs typeface="Arial" panose="020B0604020202020204" pitchFamily="34" charset="0"/>
              </a:rPr>
              <a:t>CMM 262 Winter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10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dirty="0">
                <a:latin typeface="Arial" panose="020B0604020202020204" pitchFamily="34" charset="0"/>
                <a:ea typeface="Raleway"/>
                <a:cs typeface="Arial" panose="020B0604020202020204" pitchFamily="34" charset="0"/>
                <a:sym typeface="Raleway"/>
              </a:rPr>
              <a:t>Read Quantification: Counting Reads per Gene</a:t>
            </a:r>
            <a:endParaRPr dirty="0">
              <a:latin typeface="Arial" panose="020B0604020202020204" pitchFamily="34" charset="0"/>
              <a:ea typeface="Raleway"/>
              <a:cs typeface="Arial" panose="020B0604020202020204" pitchFamily="34" charset="0"/>
              <a:sym typeface="Raleway"/>
            </a:endParaRPr>
          </a:p>
        </p:txBody>
      </p:sp>
      <p:pic>
        <p:nvPicPr>
          <p:cNvPr id="439" name="Google Shape;439;p35"/>
          <p:cNvPicPr preferRelativeResize="0"/>
          <p:nvPr/>
        </p:nvPicPr>
        <p:blipFill rotWithShape="1">
          <a:blip r:embed="rId3">
            <a:alphaModFix/>
          </a:blip>
          <a:srcRect l="2040" r="11476" b="60183"/>
          <a:stretch/>
        </p:blipFill>
        <p:spPr>
          <a:xfrm>
            <a:off x="356834" y="2276201"/>
            <a:ext cx="6286233" cy="1415484"/>
          </a:xfrm>
          <a:prstGeom prst="rect">
            <a:avLst/>
          </a:prstGeom>
          <a:noFill/>
          <a:ln>
            <a:noFill/>
          </a:ln>
        </p:spPr>
      </p:pic>
      <p:cxnSp>
        <p:nvCxnSpPr>
          <p:cNvPr id="440" name="Google Shape;440;p35"/>
          <p:cNvCxnSpPr/>
          <p:nvPr/>
        </p:nvCxnSpPr>
        <p:spPr>
          <a:xfrm>
            <a:off x="4329473" y="2827459"/>
            <a:ext cx="196000" cy="384400"/>
          </a:xfrm>
          <a:prstGeom prst="straightConnector1">
            <a:avLst/>
          </a:prstGeom>
          <a:noFill/>
          <a:ln w="9525" cap="flat" cmpd="sng">
            <a:solidFill>
              <a:schemeClr val="dk2"/>
            </a:solidFill>
            <a:prstDash val="solid"/>
            <a:round/>
            <a:headEnd type="none" w="med" len="med"/>
            <a:tailEnd type="triangle" w="med" len="med"/>
          </a:ln>
        </p:spPr>
      </p:cxnSp>
      <p:sp>
        <p:nvSpPr>
          <p:cNvPr id="441" name="Google Shape;441;p35"/>
          <p:cNvSpPr txBox="1"/>
          <p:nvPr/>
        </p:nvSpPr>
        <p:spPr>
          <a:xfrm>
            <a:off x="350816" y="3710084"/>
            <a:ext cx="1075369" cy="326800"/>
          </a:xfrm>
          <a:prstGeom prst="rect">
            <a:avLst/>
          </a:prstGeom>
          <a:noFill/>
          <a:ln>
            <a:noFill/>
          </a:ln>
        </p:spPr>
        <p:txBody>
          <a:bodyPr spcFirstLastPara="1" wrap="square" lIns="121900" tIns="121900" rIns="121900" bIns="121900" anchor="ctr" anchorCtr="0">
            <a:noAutofit/>
          </a:bodyPr>
          <a:lstStyle/>
          <a:p>
            <a:pPr algn="ctr"/>
            <a:r>
              <a:rPr lang="en" sz="2400" dirty="0">
                <a:latin typeface="Helvetica Neue"/>
                <a:ea typeface="Helvetica Neue"/>
                <a:cs typeface="Helvetica Neue"/>
                <a:sym typeface="Helvetica Neue"/>
              </a:rPr>
              <a:t>exon</a:t>
            </a:r>
            <a:endParaRPr sz="2400" dirty="0">
              <a:latin typeface="Helvetica Neue"/>
              <a:ea typeface="Helvetica Neue"/>
              <a:cs typeface="Helvetica Neue"/>
              <a:sym typeface="Helvetica Neue"/>
            </a:endParaRPr>
          </a:p>
        </p:txBody>
      </p:sp>
      <p:sp>
        <p:nvSpPr>
          <p:cNvPr id="442" name="Google Shape;442;p35"/>
          <p:cNvSpPr txBox="1"/>
          <p:nvPr/>
        </p:nvSpPr>
        <p:spPr>
          <a:xfrm>
            <a:off x="2803419" y="3509123"/>
            <a:ext cx="1044206" cy="365124"/>
          </a:xfrm>
          <a:prstGeom prst="rect">
            <a:avLst/>
          </a:prstGeom>
          <a:noFill/>
          <a:ln>
            <a:noFill/>
          </a:ln>
        </p:spPr>
        <p:txBody>
          <a:bodyPr spcFirstLastPara="1" wrap="square" lIns="121900" tIns="121900" rIns="121900" bIns="121900" anchor="ctr" anchorCtr="0">
            <a:noAutofit/>
          </a:bodyPr>
          <a:lstStyle/>
          <a:p>
            <a:pPr algn="ctr"/>
            <a:r>
              <a:rPr lang="en" sz="2400" dirty="0">
                <a:latin typeface="Helvetica Neue"/>
                <a:ea typeface="Helvetica Neue"/>
                <a:cs typeface="Helvetica Neue"/>
                <a:sym typeface="Helvetica Neue"/>
              </a:rPr>
              <a:t>intron</a:t>
            </a:r>
            <a:endParaRPr sz="2400" dirty="0">
              <a:latin typeface="Helvetica Neue"/>
              <a:ea typeface="Helvetica Neue"/>
              <a:cs typeface="Helvetica Neue"/>
              <a:sym typeface="Helvetica Neue"/>
            </a:endParaRPr>
          </a:p>
        </p:txBody>
      </p:sp>
      <p:sp>
        <p:nvSpPr>
          <p:cNvPr id="443" name="Google Shape;443;p35"/>
          <p:cNvSpPr txBox="1"/>
          <p:nvPr/>
        </p:nvSpPr>
        <p:spPr>
          <a:xfrm>
            <a:off x="1968044" y="3543012"/>
            <a:ext cx="991506" cy="626651"/>
          </a:xfrm>
          <a:prstGeom prst="rect">
            <a:avLst/>
          </a:prstGeom>
          <a:noFill/>
          <a:ln>
            <a:noFill/>
          </a:ln>
        </p:spPr>
        <p:txBody>
          <a:bodyPr spcFirstLastPara="1" wrap="square" lIns="121900" tIns="121900" rIns="121900" bIns="121900" anchor="ctr" anchorCtr="0">
            <a:noAutofit/>
          </a:bodyPr>
          <a:lstStyle/>
          <a:p>
            <a:pPr algn="ctr"/>
            <a:r>
              <a:rPr lang="en" sz="2400" dirty="0">
                <a:latin typeface="Helvetica Neue"/>
                <a:ea typeface="Helvetica Neue"/>
                <a:cs typeface="Helvetica Neue"/>
                <a:sym typeface="Helvetica Neue"/>
              </a:rPr>
              <a:t>exon</a:t>
            </a:r>
            <a:endParaRPr sz="2400" dirty="0">
              <a:latin typeface="Helvetica Neue"/>
              <a:ea typeface="Helvetica Neue"/>
              <a:cs typeface="Helvetica Neue"/>
              <a:sym typeface="Helvetica Neue"/>
            </a:endParaRPr>
          </a:p>
        </p:txBody>
      </p:sp>
      <p:sp>
        <p:nvSpPr>
          <p:cNvPr id="444" name="Google Shape;444;p35"/>
          <p:cNvSpPr txBox="1"/>
          <p:nvPr/>
        </p:nvSpPr>
        <p:spPr>
          <a:xfrm>
            <a:off x="1127091" y="3495033"/>
            <a:ext cx="1216933" cy="326800"/>
          </a:xfrm>
          <a:prstGeom prst="rect">
            <a:avLst/>
          </a:prstGeom>
          <a:noFill/>
          <a:ln>
            <a:noFill/>
          </a:ln>
        </p:spPr>
        <p:txBody>
          <a:bodyPr spcFirstLastPara="1" wrap="square" lIns="121900" tIns="121900" rIns="121900" bIns="121900" anchor="ctr" anchorCtr="0">
            <a:noAutofit/>
          </a:bodyPr>
          <a:lstStyle/>
          <a:p>
            <a:pPr algn="ctr"/>
            <a:r>
              <a:rPr lang="en" sz="2400" dirty="0">
                <a:latin typeface="Helvetica Neue"/>
                <a:ea typeface="Helvetica Neue"/>
                <a:cs typeface="Helvetica Neue"/>
                <a:sym typeface="Helvetica Neue"/>
              </a:rPr>
              <a:t>intron</a:t>
            </a:r>
            <a:endParaRPr sz="2400" dirty="0">
              <a:latin typeface="Helvetica Neue"/>
              <a:ea typeface="Helvetica Neue"/>
              <a:cs typeface="Helvetica Neue"/>
              <a:sym typeface="Helvetica Neue"/>
            </a:endParaRPr>
          </a:p>
        </p:txBody>
      </p:sp>
      <p:sp>
        <p:nvSpPr>
          <p:cNvPr id="445" name="Google Shape;445;p35"/>
          <p:cNvSpPr txBox="1"/>
          <p:nvPr/>
        </p:nvSpPr>
        <p:spPr>
          <a:xfrm>
            <a:off x="4114800" y="3710084"/>
            <a:ext cx="1044206" cy="378451"/>
          </a:xfrm>
          <a:prstGeom prst="rect">
            <a:avLst/>
          </a:prstGeom>
          <a:noFill/>
          <a:ln>
            <a:noFill/>
          </a:ln>
        </p:spPr>
        <p:txBody>
          <a:bodyPr spcFirstLastPara="1" wrap="square" lIns="121900" tIns="121900" rIns="121900" bIns="121900" anchor="ctr" anchorCtr="0">
            <a:noAutofit/>
          </a:bodyPr>
          <a:lstStyle/>
          <a:p>
            <a:pPr algn="ctr"/>
            <a:r>
              <a:rPr lang="en" sz="2400" dirty="0">
                <a:latin typeface="Helvetica Neue"/>
                <a:ea typeface="Helvetica Neue"/>
                <a:cs typeface="Helvetica Neue"/>
                <a:sym typeface="Helvetica Neue"/>
              </a:rPr>
              <a:t>exon</a:t>
            </a:r>
            <a:endParaRPr sz="2400" dirty="0">
              <a:latin typeface="Helvetica Neue"/>
              <a:ea typeface="Helvetica Neue"/>
              <a:cs typeface="Helvetica Neue"/>
              <a:sym typeface="Helvetica Neue"/>
            </a:endParaRPr>
          </a:p>
        </p:txBody>
      </p:sp>
      <p:pic>
        <p:nvPicPr>
          <p:cNvPr id="446" name="Google Shape;446;p35"/>
          <p:cNvPicPr preferRelativeResize="0"/>
          <p:nvPr/>
        </p:nvPicPr>
        <p:blipFill>
          <a:blip r:embed="rId4">
            <a:alphaModFix/>
          </a:blip>
          <a:stretch>
            <a:fillRect/>
          </a:stretch>
        </p:blipFill>
        <p:spPr>
          <a:xfrm>
            <a:off x="7658667" y="2157835"/>
            <a:ext cx="4451467" cy="4024068"/>
          </a:xfrm>
          <a:prstGeom prst="rect">
            <a:avLst/>
          </a:prstGeom>
          <a:noFill/>
          <a:ln>
            <a:noFill/>
          </a:ln>
        </p:spPr>
      </p:pic>
      <p:cxnSp>
        <p:nvCxnSpPr>
          <p:cNvPr id="447" name="Google Shape;447;p35"/>
          <p:cNvCxnSpPr/>
          <p:nvPr/>
        </p:nvCxnSpPr>
        <p:spPr>
          <a:xfrm>
            <a:off x="6768333" y="3614600"/>
            <a:ext cx="644000" cy="0"/>
          </a:xfrm>
          <a:prstGeom prst="straightConnector1">
            <a:avLst/>
          </a:prstGeom>
          <a:noFill/>
          <a:ln w="9525" cap="flat" cmpd="sng">
            <a:solidFill>
              <a:schemeClr val="dk2"/>
            </a:solidFill>
            <a:prstDash val="solid"/>
            <a:round/>
            <a:headEnd type="none" w="med" len="med"/>
            <a:tailEnd type="triangle" w="med" len="med"/>
          </a:ln>
        </p:spPr>
      </p:cxnSp>
      <p:sp>
        <p:nvSpPr>
          <p:cNvPr id="13" name="Footer Placeholder 7">
            <a:extLst>
              <a:ext uri="{FF2B5EF4-FFF2-40B4-BE49-F238E27FC236}">
                <a16:creationId xmlns:a16="http://schemas.microsoft.com/office/drawing/2014/main" id="{E74F2A9E-2891-9F4C-838E-A3C983EC31A3}"/>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13DB-9F0E-4343-BB89-0B92A87EEC16}"/>
              </a:ext>
            </a:extLst>
          </p:cNvPr>
          <p:cNvSpPr>
            <a:spLocks noGrp="1"/>
          </p:cNvSpPr>
          <p:nvPr>
            <p:ph type="title"/>
          </p:nvPr>
        </p:nvSpPr>
        <p:spPr/>
        <p:txBody>
          <a:bodyPr>
            <a:normAutofit fontScale="90000"/>
          </a:bodyPr>
          <a:lstStyle/>
          <a:p>
            <a:r>
              <a:rPr lang="en-US" dirty="0"/>
              <a:t>Subread: </a:t>
            </a:r>
            <a:r>
              <a:rPr lang="en-US" dirty="0" err="1"/>
              <a:t>featureCounts</a:t>
            </a:r>
            <a:endParaRPr lang="en-US" dirty="0"/>
          </a:p>
        </p:txBody>
      </p:sp>
      <p:pic>
        <p:nvPicPr>
          <p:cNvPr id="1026" name="Picture 2">
            <a:extLst>
              <a:ext uri="{FF2B5EF4-FFF2-40B4-BE49-F238E27FC236}">
                <a16:creationId xmlns:a16="http://schemas.microsoft.com/office/drawing/2014/main" id="{A1E183F1-2973-0F43-9EE3-6D2A5CF3C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5966" y="1484856"/>
            <a:ext cx="3587319" cy="45326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49D3BE-341E-5941-95F2-2F005EF86424}"/>
              </a:ext>
            </a:extLst>
          </p:cNvPr>
          <p:cNvSpPr txBox="1"/>
          <p:nvPr/>
        </p:nvSpPr>
        <p:spPr>
          <a:xfrm>
            <a:off x="415600" y="1484856"/>
            <a:ext cx="6098582" cy="2308324"/>
          </a:xfrm>
          <a:prstGeom prst="rect">
            <a:avLst/>
          </a:prstGeom>
          <a:noFill/>
        </p:spPr>
        <p:txBody>
          <a:bodyPr wrap="square">
            <a:spAutoFit/>
          </a:bodyPr>
          <a:lstStyle/>
          <a:p>
            <a:pPr marL="285750" indent="-285750">
              <a:buFont typeface="Arial" panose="020B0604020202020204" pitchFamily="34" charset="0"/>
              <a:buChar char="•"/>
            </a:pPr>
            <a:r>
              <a:rPr lang="en-US" sz="2400" dirty="0" err="1">
                <a:latin typeface="Arial" panose="020B0604020202020204" pitchFamily="34" charset="0"/>
                <a:cs typeface="Arial" panose="020B0604020202020204" pitchFamily="34" charset="0"/>
              </a:rPr>
              <a:t>featureCounts</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hlinkClick r:id="rId4"/>
              </a:rPr>
              <a:t>https://bioconductor.org/packages/release/bioc/vignettes/Rsubread/inst/doc/SubreadUsersGuide.pdf</a:t>
            </a: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Multiple SAM/BAM files + 1 GTF file</a:t>
            </a:r>
          </a:p>
        </p:txBody>
      </p:sp>
      <p:pic>
        <p:nvPicPr>
          <p:cNvPr id="3" name="Picture 2">
            <a:extLst>
              <a:ext uri="{FF2B5EF4-FFF2-40B4-BE49-F238E27FC236}">
                <a16:creationId xmlns:a16="http://schemas.microsoft.com/office/drawing/2014/main" id="{1BD77BEC-D1BA-F548-B59C-27B5E27CDA1F}"/>
              </a:ext>
            </a:extLst>
          </p:cNvPr>
          <p:cNvPicPr>
            <a:picLocks noChangeAspect="1"/>
          </p:cNvPicPr>
          <p:nvPr/>
        </p:nvPicPr>
        <p:blipFill rotWithShape="1">
          <a:blip r:embed="rId5"/>
          <a:srcRect t="9437" b="22002"/>
          <a:stretch/>
        </p:blipFill>
        <p:spPr>
          <a:xfrm>
            <a:off x="604378" y="3976449"/>
            <a:ext cx="5909804" cy="2572718"/>
          </a:xfrm>
          <a:prstGeom prst="rect">
            <a:avLst/>
          </a:prstGeom>
        </p:spPr>
      </p:pic>
    </p:spTree>
    <p:extLst>
      <p:ext uri="{BB962C8B-B14F-4D97-AF65-F5344CB8AC3E}">
        <p14:creationId xmlns:p14="http://schemas.microsoft.com/office/powerpoint/2010/main" val="114104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5CDC-25C5-C849-922D-9FC24912918C}"/>
              </a:ext>
            </a:extLst>
          </p:cNvPr>
          <p:cNvSpPr>
            <a:spLocks noGrp="1"/>
          </p:cNvSpPr>
          <p:nvPr>
            <p:ph type="title"/>
          </p:nvPr>
        </p:nvSpPr>
        <p:spPr/>
        <p:txBody>
          <a:bodyPr>
            <a:normAutofit fontScale="90000"/>
          </a:bodyPr>
          <a:lstStyle/>
          <a:p>
            <a:r>
              <a:rPr lang="en-US" dirty="0"/>
              <a:t>Interactive Genomics Viewer (IGV)</a:t>
            </a:r>
          </a:p>
        </p:txBody>
      </p:sp>
      <p:pic>
        <p:nvPicPr>
          <p:cNvPr id="4" name="Picture 3">
            <a:extLst>
              <a:ext uri="{FF2B5EF4-FFF2-40B4-BE49-F238E27FC236}">
                <a16:creationId xmlns:a16="http://schemas.microsoft.com/office/drawing/2014/main" id="{AD18AE1B-19A6-5146-BE3D-E0B5EF670379}"/>
              </a:ext>
            </a:extLst>
          </p:cNvPr>
          <p:cNvPicPr>
            <a:picLocks noChangeAspect="1"/>
          </p:cNvPicPr>
          <p:nvPr/>
        </p:nvPicPr>
        <p:blipFill rotWithShape="1">
          <a:blip r:embed="rId3"/>
          <a:srcRect r="1608"/>
          <a:stretch/>
        </p:blipFill>
        <p:spPr>
          <a:xfrm>
            <a:off x="2089461" y="1221500"/>
            <a:ext cx="7206940" cy="5063067"/>
          </a:xfrm>
          <a:prstGeom prst="rect">
            <a:avLst/>
          </a:prstGeom>
        </p:spPr>
      </p:pic>
      <p:pic>
        <p:nvPicPr>
          <p:cNvPr id="5" name="Picture 4">
            <a:extLst>
              <a:ext uri="{FF2B5EF4-FFF2-40B4-BE49-F238E27FC236}">
                <a16:creationId xmlns:a16="http://schemas.microsoft.com/office/drawing/2014/main" id="{D7025AD8-E45E-AB4B-AC1D-0070B204A3DA}"/>
              </a:ext>
            </a:extLst>
          </p:cNvPr>
          <p:cNvPicPr>
            <a:picLocks noChangeAspect="1"/>
          </p:cNvPicPr>
          <p:nvPr/>
        </p:nvPicPr>
        <p:blipFill>
          <a:blip r:embed="rId4"/>
          <a:stretch>
            <a:fillRect/>
          </a:stretch>
        </p:blipFill>
        <p:spPr>
          <a:xfrm>
            <a:off x="1836326" y="1111433"/>
            <a:ext cx="8519348" cy="5283200"/>
          </a:xfrm>
          <a:prstGeom prst="rect">
            <a:avLst/>
          </a:prstGeom>
        </p:spPr>
      </p:pic>
    </p:spTree>
    <p:extLst>
      <p:ext uri="{BB962C8B-B14F-4D97-AF65-F5344CB8AC3E}">
        <p14:creationId xmlns:p14="http://schemas.microsoft.com/office/powerpoint/2010/main" val="272784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36"/>
          <p:cNvPicPr preferRelativeResize="0"/>
          <p:nvPr/>
        </p:nvPicPr>
        <p:blipFill>
          <a:blip r:embed="rId3">
            <a:alphaModFix/>
          </a:blip>
          <a:stretch>
            <a:fillRect/>
          </a:stretch>
        </p:blipFill>
        <p:spPr>
          <a:xfrm>
            <a:off x="7327768" y="1733072"/>
            <a:ext cx="3912801" cy="3750729"/>
          </a:xfrm>
          <a:prstGeom prst="rect">
            <a:avLst/>
          </a:prstGeom>
          <a:noFill/>
          <a:ln>
            <a:noFill/>
          </a:ln>
        </p:spPr>
      </p:pic>
      <p:sp>
        <p:nvSpPr>
          <p:cNvPr id="454" name="Google Shape;454;p3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dirty="0"/>
              <a:t>Functional Analysis</a:t>
            </a:r>
            <a:endParaRPr dirty="0"/>
          </a:p>
        </p:txBody>
      </p:sp>
      <p:pic>
        <p:nvPicPr>
          <p:cNvPr id="456" name="Google Shape;456;p36"/>
          <p:cNvPicPr preferRelativeResize="0"/>
          <p:nvPr/>
        </p:nvPicPr>
        <p:blipFill rotWithShape="1">
          <a:blip r:embed="rId4">
            <a:alphaModFix/>
          </a:blip>
          <a:srcRect r="25633"/>
          <a:stretch/>
        </p:blipFill>
        <p:spPr>
          <a:xfrm>
            <a:off x="438870" y="2051301"/>
            <a:ext cx="2974965" cy="3078401"/>
          </a:xfrm>
          <a:prstGeom prst="rect">
            <a:avLst/>
          </a:prstGeom>
          <a:noFill/>
          <a:ln>
            <a:noFill/>
          </a:ln>
        </p:spPr>
      </p:pic>
      <p:sp>
        <p:nvSpPr>
          <p:cNvPr id="457" name="Google Shape;457;p36"/>
          <p:cNvSpPr txBox="1"/>
          <p:nvPr/>
        </p:nvSpPr>
        <p:spPr>
          <a:xfrm>
            <a:off x="350867" y="1465500"/>
            <a:ext cx="3912800" cy="524800"/>
          </a:xfrm>
          <a:prstGeom prst="rect">
            <a:avLst/>
          </a:prstGeom>
          <a:noFill/>
          <a:ln>
            <a:noFill/>
          </a:ln>
        </p:spPr>
        <p:txBody>
          <a:bodyPr spcFirstLastPara="1" wrap="square" lIns="121900" tIns="121900" rIns="121900" bIns="121900" anchor="t" anchorCtr="0">
            <a:noAutofit/>
          </a:bodyPr>
          <a:lstStyle/>
          <a:p>
            <a:r>
              <a:rPr lang="en" sz="2000" dirty="0">
                <a:latin typeface="Helvetica Neue"/>
                <a:ea typeface="Helvetica Neue"/>
                <a:cs typeface="Helvetica Neue"/>
                <a:sym typeface="Helvetica Neue"/>
              </a:rPr>
              <a:t>Differential expression</a:t>
            </a:r>
            <a:endParaRPr sz="2000" dirty="0">
              <a:latin typeface="Helvetica Neue"/>
              <a:ea typeface="Helvetica Neue"/>
              <a:cs typeface="Helvetica Neue"/>
              <a:sym typeface="Helvetica Neue"/>
            </a:endParaRPr>
          </a:p>
        </p:txBody>
      </p:sp>
      <p:pic>
        <p:nvPicPr>
          <p:cNvPr id="458" name="Google Shape;458;p36"/>
          <p:cNvPicPr preferRelativeResize="0"/>
          <p:nvPr/>
        </p:nvPicPr>
        <p:blipFill>
          <a:blip r:embed="rId5">
            <a:alphaModFix/>
          </a:blip>
          <a:stretch>
            <a:fillRect/>
          </a:stretch>
        </p:blipFill>
        <p:spPr>
          <a:xfrm>
            <a:off x="3756967" y="3685334"/>
            <a:ext cx="3845267" cy="2394567"/>
          </a:xfrm>
          <a:prstGeom prst="rect">
            <a:avLst/>
          </a:prstGeom>
          <a:noFill/>
          <a:ln>
            <a:noFill/>
          </a:ln>
        </p:spPr>
      </p:pic>
      <p:sp>
        <p:nvSpPr>
          <p:cNvPr id="459" name="Google Shape;459;p36"/>
          <p:cNvSpPr txBox="1"/>
          <p:nvPr/>
        </p:nvSpPr>
        <p:spPr>
          <a:xfrm>
            <a:off x="3460700" y="3160533"/>
            <a:ext cx="4750612" cy="524800"/>
          </a:xfrm>
          <a:prstGeom prst="rect">
            <a:avLst/>
          </a:prstGeom>
          <a:noFill/>
          <a:ln>
            <a:noFill/>
          </a:ln>
        </p:spPr>
        <p:txBody>
          <a:bodyPr spcFirstLastPara="1" wrap="square" lIns="121900" tIns="121900" rIns="121900" bIns="121900" anchor="t" anchorCtr="0">
            <a:noAutofit/>
          </a:bodyPr>
          <a:lstStyle/>
          <a:p>
            <a:r>
              <a:rPr lang="en" sz="2000" dirty="0">
                <a:latin typeface="Helvetica Neue"/>
                <a:ea typeface="Helvetica Neue"/>
                <a:cs typeface="Helvetica Neue"/>
                <a:sym typeface="Helvetica Neue"/>
              </a:rPr>
              <a:t>Gene Set Enrichment Analysis (GSEA)</a:t>
            </a:r>
            <a:endParaRPr sz="2000" dirty="0">
              <a:latin typeface="Helvetica Neue"/>
              <a:ea typeface="Helvetica Neue"/>
              <a:cs typeface="Helvetica Neue"/>
              <a:sym typeface="Helvetica Neue"/>
            </a:endParaRPr>
          </a:p>
        </p:txBody>
      </p:sp>
      <p:sp>
        <p:nvSpPr>
          <p:cNvPr id="460" name="Google Shape;460;p36"/>
          <p:cNvSpPr txBox="1"/>
          <p:nvPr/>
        </p:nvSpPr>
        <p:spPr>
          <a:xfrm>
            <a:off x="7184233" y="1153767"/>
            <a:ext cx="4656900" cy="524800"/>
          </a:xfrm>
          <a:prstGeom prst="rect">
            <a:avLst/>
          </a:prstGeom>
          <a:noFill/>
          <a:ln>
            <a:noFill/>
          </a:ln>
        </p:spPr>
        <p:txBody>
          <a:bodyPr spcFirstLastPara="1" wrap="square" lIns="121900" tIns="121900" rIns="121900" bIns="121900" anchor="t" anchorCtr="0">
            <a:noAutofit/>
          </a:bodyPr>
          <a:lstStyle/>
          <a:p>
            <a:pPr algn="ctr"/>
            <a:r>
              <a:rPr lang="en" sz="2000" dirty="0">
                <a:latin typeface="Helvetica Neue"/>
                <a:ea typeface="Helvetica Neue"/>
                <a:cs typeface="Helvetica Neue"/>
                <a:sym typeface="Helvetica Neue"/>
              </a:rPr>
              <a:t>Gene Co-expression Networks</a:t>
            </a:r>
            <a:endParaRPr sz="2000" dirty="0">
              <a:latin typeface="Helvetica Neue"/>
              <a:ea typeface="Helvetica Neue"/>
              <a:cs typeface="Helvetica Neue"/>
              <a:sym typeface="Helvetica Neue"/>
            </a:endParaRPr>
          </a:p>
        </p:txBody>
      </p:sp>
      <p:sp>
        <p:nvSpPr>
          <p:cNvPr id="10" name="Footer Placeholder 7">
            <a:extLst>
              <a:ext uri="{FF2B5EF4-FFF2-40B4-BE49-F238E27FC236}">
                <a16:creationId xmlns:a16="http://schemas.microsoft.com/office/drawing/2014/main" id="{AA192BAD-04FB-2E4F-85D9-11A9132D3971}"/>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B45CA-F475-0E4A-A5D7-163E3D1341CC}"/>
              </a:ext>
            </a:extLst>
          </p:cNvPr>
          <p:cNvSpPr>
            <a:spLocks noGrp="1"/>
          </p:cNvSpPr>
          <p:nvPr>
            <p:ph type="title"/>
          </p:nvPr>
        </p:nvSpPr>
        <p:spPr/>
        <p:txBody>
          <a:bodyPr>
            <a:normAutofit fontScale="90000"/>
          </a:bodyPr>
          <a:lstStyle/>
          <a:p>
            <a:r>
              <a:rPr lang="en-US" dirty="0"/>
              <a:t>Break: 10 min</a:t>
            </a:r>
          </a:p>
        </p:txBody>
      </p:sp>
      <p:pic>
        <p:nvPicPr>
          <p:cNvPr id="4" name="Picture 3">
            <a:extLst>
              <a:ext uri="{FF2B5EF4-FFF2-40B4-BE49-F238E27FC236}">
                <a16:creationId xmlns:a16="http://schemas.microsoft.com/office/drawing/2014/main" id="{8260C23C-35DA-8A44-9BF8-BDAD0542AF5C}"/>
              </a:ext>
            </a:extLst>
          </p:cNvPr>
          <p:cNvPicPr>
            <a:picLocks noChangeAspect="1"/>
          </p:cNvPicPr>
          <p:nvPr/>
        </p:nvPicPr>
        <p:blipFill>
          <a:blip r:embed="rId2"/>
          <a:stretch>
            <a:fillRect/>
          </a:stretch>
        </p:blipFill>
        <p:spPr>
          <a:xfrm>
            <a:off x="2750283" y="1478688"/>
            <a:ext cx="7341935" cy="4472933"/>
          </a:xfrm>
          <a:prstGeom prst="rect">
            <a:avLst/>
          </a:prstGeom>
        </p:spPr>
      </p:pic>
    </p:spTree>
    <p:extLst>
      <p:ext uri="{BB962C8B-B14F-4D97-AF65-F5344CB8AC3E}">
        <p14:creationId xmlns:p14="http://schemas.microsoft.com/office/powerpoint/2010/main" val="3984211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ECD3-F4F6-394E-84E9-68B7CE7FB2BA}"/>
              </a:ext>
            </a:extLst>
          </p:cNvPr>
          <p:cNvSpPr>
            <a:spLocks noGrp="1"/>
          </p:cNvSpPr>
          <p:nvPr>
            <p:ph type="title"/>
          </p:nvPr>
        </p:nvSpPr>
        <p:spPr>
          <a:xfrm>
            <a:off x="838200" y="2592937"/>
            <a:ext cx="10515600" cy="1325563"/>
          </a:xfrm>
        </p:spPr>
        <p:txBody>
          <a:bodyPr/>
          <a:lstStyle/>
          <a:p>
            <a:pPr algn="ctr"/>
            <a:r>
              <a:rPr lang="en-US" dirty="0">
                <a:latin typeface="Arial" panose="020B0604020202020204" pitchFamily="34" charset="0"/>
                <a:cs typeface="Arial" panose="020B0604020202020204" pitchFamily="34" charset="0"/>
              </a:rPr>
              <a:t>Exercise: RNA-Seq Differential Expression Data Preparation</a:t>
            </a:r>
          </a:p>
        </p:txBody>
      </p:sp>
      <p:sp>
        <p:nvSpPr>
          <p:cNvPr id="4" name="Footer Placeholder 3">
            <a:extLst>
              <a:ext uri="{FF2B5EF4-FFF2-40B4-BE49-F238E27FC236}">
                <a16:creationId xmlns:a16="http://schemas.microsoft.com/office/drawing/2014/main" id="{69C5F5DC-1454-7549-91D5-3427094CF91C}"/>
              </a:ext>
            </a:extLst>
          </p:cNvPr>
          <p:cNvSpPr>
            <a:spLocks noGrp="1"/>
          </p:cNvSpPr>
          <p:nvPr>
            <p:ph type="ftr" sz="quarter" idx="11"/>
          </p:nvPr>
        </p:nvSpPr>
        <p:spPr>
          <a:xfrm>
            <a:off x="198120" y="6311900"/>
            <a:ext cx="4114800" cy="365125"/>
          </a:xfrm>
        </p:spPr>
        <p:txBody>
          <a:bodyPr/>
          <a:lstStyle/>
          <a:p>
            <a:pPr algn="l"/>
            <a:r>
              <a:rPr lang="en-US"/>
              <a:t>CMM 262 Winter 2022</a:t>
            </a:r>
          </a:p>
        </p:txBody>
      </p:sp>
    </p:spTree>
    <p:extLst>
      <p:ext uri="{BB962C8B-B14F-4D97-AF65-F5344CB8AC3E}">
        <p14:creationId xmlns:p14="http://schemas.microsoft.com/office/powerpoint/2010/main" val="3617902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A02A-F213-DE4F-9832-5EE8221FF37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Thank You!</a:t>
            </a:r>
          </a:p>
        </p:txBody>
      </p:sp>
      <p:sp>
        <p:nvSpPr>
          <p:cNvPr id="3" name="Content Placeholder 2">
            <a:extLst>
              <a:ext uri="{FF2B5EF4-FFF2-40B4-BE49-F238E27FC236}">
                <a16:creationId xmlns:a16="http://schemas.microsoft.com/office/drawing/2014/main" id="{DCF9E13B-8D1F-0544-97F4-55D6D288FCD7}"/>
              </a:ext>
            </a:extLst>
          </p:cNvPr>
          <p:cNvSpPr>
            <a:spLocks noGrp="1"/>
          </p:cNvSpPr>
          <p:nvPr>
            <p:ph idx="1"/>
          </p:nvPr>
        </p:nvSpPr>
        <p:spPr/>
        <p:txBody>
          <a:bodyPr/>
          <a:lstStyle/>
          <a:p>
            <a:r>
              <a:rPr lang="en-NZ" dirty="0">
                <a:latin typeface="Arial" panose="020B0604020202020204" pitchFamily="34" charset="0"/>
                <a:cs typeface="Arial" panose="020B0604020202020204" pitchFamily="34" charset="0"/>
              </a:rPr>
              <a:t>Assistant Prof. Alon Goren</a:t>
            </a:r>
          </a:p>
          <a:p>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TAs:</a:t>
            </a:r>
          </a:p>
          <a:p>
            <a:r>
              <a:rPr lang="en-NZ" dirty="0">
                <a:latin typeface="Arial" panose="020B0604020202020204" pitchFamily="34" charset="0"/>
                <a:cs typeface="Arial" panose="020B0604020202020204" pitchFamily="34" charset="0"/>
              </a:rPr>
              <a:t>Pratibha Jagannatha</a:t>
            </a:r>
          </a:p>
          <a:p>
            <a:r>
              <a:rPr lang="en-NZ" dirty="0">
                <a:latin typeface="Arial" panose="020B0604020202020204" pitchFamily="34" charset="0"/>
                <a:cs typeface="Arial" panose="020B0604020202020204" pitchFamily="34" charset="0"/>
              </a:rPr>
              <a:t>Arya </a:t>
            </a:r>
            <a:r>
              <a:rPr lang="en-NZ" dirty="0" err="1">
                <a:latin typeface="Arial" panose="020B0604020202020204" pitchFamily="34" charset="0"/>
                <a:cs typeface="Arial" panose="020B0604020202020204" pitchFamily="34" charset="0"/>
              </a:rPr>
              <a:t>Massarat</a:t>
            </a:r>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Eric </a:t>
            </a:r>
            <a:r>
              <a:rPr lang="en-NZ" dirty="0" err="1">
                <a:latin typeface="Arial" panose="020B0604020202020204" pitchFamily="34" charset="0"/>
                <a:cs typeface="Arial" panose="020B0604020202020204" pitchFamily="34" charset="0"/>
              </a:rPr>
              <a:t>Kofman</a:t>
            </a:r>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Hannah </a:t>
            </a:r>
            <a:r>
              <a:rPr lang="en-NZ" dirty="0" err="1">
                <a:latin typeface="Arial" panose="020B0604020202020204" pitchFamily="34" charset="0"/>
                <a:cs typeface="Arial" panose="020B0604020202020204" pitchFamily="34" charset="0"/>
              </a:rPr>
              <a:t>Mummey</a:t>
            </a:r>
            <a:endParaRPr lang="en-NZ"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8B1F6913-4AAE-2B48-BDC7-00C70BB2125D}"/>
              </a:ext>
            </a:extLst>
          </p:cNvPr>
          <p:cNvSpPr>
            <a:spLocks noGrp="1"/>
          </p:cNvSpPr>
          <p:nvPr>
            <p:ph type="ftr" sz="quarter" idx="11"/>
          </p:nvPr>
        </p:nvSpPr>
        <p:spPr/>
        <p:txBody>
          <a:bodyPr/>
          <a:lstStyle/>
          <a:p>
            <a:r>
              <a:rPr lang="en-US"/>
              <a:t>CMM 262 Winter 2022</a:t>
            </a:r>
          </a:p>
        </p:txBody>
      </p:sp>
    </p:spTree>
    <p:extLst>
      <p:ext uri="{BB962C8B-B14F-4D97-AF65-F5344CB8AC3E}">
        <p14:creationId xmlns:p14="http://schemas.microsoft.com/office/powerpoint/2010/main" val="3635357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8871AA-62CC-AD4C-9153-7137B2511664}"/>
              </a:ext>
            </a:extLst>
          </p:cNvPr>
          <p:cNvGrpSpPr/>
          <p:nvPr/>
        </p:nvGrpSpPr>
        <p:grpSpPr>
          <a:xfrm>
            <a:off x="2263266" y="1207114"/>
            <a:ext cx="7874574" cy="5302082"/>
            <a:chOff x="2263266" y="1207114"/>
            <a:chExt cx="7874574" cy="5302082"/>
          </a:xfrm>
        </p:grpSpPr>
        <p:pic>
          <p:nvPicPr>
            <p:cNvPr id="3074" name="Picture 2">
              <a:extLst>
                <a:ext uri="{FF2B5EF4-FFF2-40B4-BE49-F238E27FC236}">
                  <a16:creationId xmlns:a16="http://schemas.microsoft.com/office/drawing/2014/main" id="{88B534A4-FC84-164A-B936-45956BDC6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266" y="1207114"/>
              <a:ext cx="7874574" cy="530208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9EE6443-5CD9-D944-A31F-45380D2DB548}"/>
                </a:ext>
              </a:extLst>
            </p:cNvPr>
            <p:cNvSpPr/>
            <p:nvPr/>
          </p:nvSpPr>
          <p:spPr>
            <a:xfrm>
              <a:off x="7279759" y="3858155"/>
              <a:ext cx="2393630" cy="109885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6393A5-053E-E843-ADCD-BFCF556835F5}"/>
                </a:ext>
              </a:extLst>
            </p:cNvPr>
            <p:cNvSpPr/>
            <p:nvPr/>
          </p:nvSpPr>
          <p:spPr>
            <a:xfrm>
              <a:off x="7279759" y="4539026"/>
              <a:ext cx="257763" cy="94999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EF829B71-68F6-F64A-A90C-2DFBB7946DAD}"/>
              </a:ext>
            </a:extLst>
          </p:cNvPr>
          <p:cNvSpPr>
            <a:spLocks noGrp="1"/>
          </p:cNvSpPr>
          <p:nvPr>
            <p:ph type="ftr" sz="quarter" idx="11"/>
          </p:nvPr>
        </p:nvSpPr>
        <p:spPr>
          <a:xfrm>
            <a:off x="0" y="6492874"/>
            <a:ext cx="4114800" cy="365125"/>
          </a:xfrm>
        </p:spPr>
        <p:txBody>
          <a:bodyPr/>
          <a:lstStyle/>
          <a:p>
            <a:pPr algn="l"/>
            <a:r>
              <a:rPr lang="en-US" dirty="0"/>
              <a:t>CMM 262 Winter 2022</a:t>
            </a:r>
          </a:p>
        </p:txBody>
      </p:sp>
      <p:sp>
        <p:nvSpPr>
          <p:cNvPr id="8" name="Title 1">
            <a:extLst>
              <a:ext uri="{FF2B5EF4-FFF2-40B4-BE49-F238E27FC236}">
                <a16:creationId xmlns:a16="http://schemas.microsoft.com/office/drawing/2014/main" id="{B94F3167-AB84-D542-B0DC-26581C3C0460}"/>
              </a:ext>
            </a:extLst>
          </p:cNvPr>
          <p:cNvSpPr>
            <a:spLocks noGrp="1"/>
          </p:cNvSpPr>
          <p:nvPr>
            <p:ph type="title"/>
          </p:nvPr>
        </p:nvSpPr>
        <p:spPr>
          <a:xfrm>
            <a:off x="838200" y="365126"/>
            <a:ext cx="10515600" cy="859803"/>
          </a:xfrm>
        </p:spPr>
        <p:txBody>
          <a:bodyPr>
            <a:normAutofit/>
          </a:bodyPr>
          <a:lstStyle/>
          <a:p>
            <a:r>
              <a:rPr lang="en-US" sz="3600" dirty="0">
                <a:latin typeface="Arial" panose="020B0604020202020204" pitchFamily="34" charset="0"/>
                <a:cs typeface="Arial" panose="020B0604020202020204" pitchFamily="34" charset="0"/>
              </a:rPr>
              <a:t>RNA-Seq</a:t>
            </a:r>
          </a:p>
        </p:txBody>
      </p:sp>
      <p:sp>
        <p:nvSpPr>
          <p:cNvPr id="2" name="Rectangle 1">
            <a:extLst>
              <a:ext uri="{FF2B5EF4-FFF2-40B4-BE49-F238E27FC236}">
                <a16:creationId xmlns:a16="http://schemas.microsoft.com/office/drawing/2014/main" id="{56C303AF-637D-684F-9AF7-469B47F8758B}"/>
              </a:ext>
            </a:extLst>
          </p:cNvPr>
          <p:cNvSpPr/>
          <p:nvPr/>
        </p:nvSpPr>
        <p:spPr>
          <a:xfrm>
            <a:off x="2348327" y="1271045"/>
            <a:ext cx="2563916" cy="5200564"/>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A1042FB-697D-9148-ABC0-C1D4D73EA0DC}"/>
              </a:ext>
            </a:extLst>
          </p:cNvPr>
          <p:cNvPicPr>
            <a:picLocks noChangeAspect="1"/>
          </p:cNvPicPr>
          <p:nvPr/>
        </p:nvPicPr>
        <p:blipFill>
          <a:blip r:embed="rId4"/>
          <a:stretch>
            <a:fillRect/>
          </a:stretch>
        </p:blipFill>
        <p:spPr>
          <a:xfrm>
            <a:off x="7533236" y="1835403"/>
            <a:ext cx="1886676" cy="371359"/>
          </a:xfrm>
          <a:prstGeom prst="rect">
            <a:avLst/>
          </a:prstGeom>
        </p:spPr>
      </p:pic>
      <p:pic>
        <p:nvPicPr>
          <p:cNvPr id="13" name="Picture 12">
            <a:extLst>
              <a:ext uri="{FF2B5EF4-FFF2-40B4-BE49-F238E27FC236}">
                <a16:creationId xmlns:a16="http://schemas.microsoft.com/office/drawing/2014/main" id="{30E8CD67-E995-2047-B0DA-8EDAE455B7B1}"/>
              </a:ext>
            </a:extLst>
          </p:cNvPr>
          <p:cNvPicPr>
            <a:picLocks noChangeAspect="1"/>
          </p:cNvPicPr>
          <p:nvPr/>
        </p:nvPicPr>
        <p:blipFill>
          <a:blip r:embed="rId5"/>
          <a:stretch>
            <a:fillRect/>
          </a:stretch>
        </p:blipFill>
        <p:spPr>
          <a:xfrm>
            <a:off x="7551021" y="2627740"/>
            <a:ext cx="1256297" cy="371359"/>
          </a:xfrm>
          <a:prstGeom prst="rect">
            <a:avLst/>
          </a:prstGeom>
        </p:spPr>
      </p:pic>
      <p:pic>
        <p:nvPicPr>
          <p:cNvPr id="5" name="Picture 4">
            <a:extLst>
              <a:ext uri="{FF2B5EF4-FFF2-40B4-BE49-F238E27FC236}">
                <a16:creationId xmlns:a16="http://schemas.microsoft.com/office/drawing/2014/main" id="{3C5F6F36-76CD-E747-A115-17C1CB068D1D}"/>
              </a:ext>
            </a:extLst>
          </p:cNvPr>
          <p:cNvPicPr>
            <a:picLocks noChangeAspect="1"/>
          </p:cNvPicPr>
          <p:nvPr/>
        </p:nvPicPr>
        <p:blipFill>
          <a:blip r:embed="rId6"/>
          <a:stretch>
            <a:fillRect/>
          </a:stretch>
        </p:blipFill>
        <p:spPr>
          <a:xfrm>
            <a:off x="7591992" y="4373759"/>
            <a:ext cx="1102830" cy="411504"/>
          </a:xfrm>
          <a:prstGeom prst="rect">
            <a:avLst/>
          </a:prstGeom>
        </p:spPr>
      </p:pic>
      <p:pic>
        <p:nvPicPr>
          <p:cNvPr id="14" name="Picture 13">
            <a:extLst>
              <a:ext uri="{FF2B5EF4-FFF2-40B4-BE49-F238E27FC236}">
                <a16:creationId xmlns:a16="http://schemas.microsoft.com/office/drawing/2014/main" id="{53865854-E80C-1446-8476-A481D6C9EA7E}"/>
              </a:ext>
            </a:extLst>
          </p:cNvPr>
          <p:cNvPicPr>
            <a:picLocks noChangeAspect="1"/>
          </p:cNvPicPr>
          <p:nvPr/>
        </p:nvPicPr>
        <p:blipFill>
          <a:blip r:embed="rId7"/>
          <a:stretch>
            <a:fillRect/>
          </a:stretch>
        </p:blipFill>
        <p:spPr>
          <a:xfrm>
            <a:off x="344224" y="1989720"/>
            <a:ext cx="1574818" cy="1009379"/>
          </a:xfrm>
          <a:prstGeom prst="rect">
            <a:avLst/>
          </a:prstGeom>
        </p:spPr>
      </p:pic>
      <p:pic>
        <p:nvPicPr>
          <p:cNvPr id="15" name="Picture 14">
            <a:extLst>
              <a:ext uri="{FF2B5EF4-FFF2-40B4-BE49-F238E27FC236}">
                <a16:creationId xmlns:a16="http://schemas.microsoft.com/office/drawing/2014/main" id="{C99143FB-36EC-D641-A4A8-62188B1FBDF9}"/>
              </a:ext>
            </a:extLst>
          </p:cNvPr>
          <p:cNvPicPr>
            <a:picLocks noChangeAspect="1"/>
          </p:cNvPicPr>
          <p:nvPr/>
        </p:nvPicPr>
        <p:blipFill>
          <a:blip r:embed="rId8"/>
          <a:stretch>
            <a:fillRect/>
          </a:stretch>
        </p:blipFill>
        <p:spPr>
          <a:xfrm>
            <a:off x="274979" y="3226903"/>
            <a:ext cx="1779181" cy="1263997"/>
          </a:xfrm>
          <a:prstGeom prst="rect">
            <a:avLst/>
          </a:prstGeom>
        </p:spPr>
      </p:pic>
      <p:pic>
        <p:nvPicPr>
          <p:cNvPr id="16" name="Picture 15">
            <a:extLst>
              <a:ext uri="{FF2B5EF4-FFF2-40B4-BE49-F238E27FC236}">
                <a16:creationId xmlns:a16="http://schemas.microsoft.com/office/drawing/2014/main" id="{38358BB5-DF1A-E649-B7CD-6FD0986AC306}"/>
              </a:ext>
            </a:extLst>
          </p:cNvPr>
          <p:cNvPicPr>
            <a:picLocks noChangeAspect="1"/>
          </p:cNvPicPr>
          <p:nvPr/>
        </p:nvPicPr>
        <p:blipFill>
          <a:blip r:embed="rId9"/>
          <a:stretch>
            <a:fillRect/>
          </a:stretch>
        </p:blipFill>
        <p:spPr>
          <a:xfrm>
            <a:off x="418037" y="4620126"/>
            <a:ext cx="1477728" cy="1379621"/>
          </a:xfrm>
          <a:prstGeom prst="rect">
            <a:avLst/>
          </a:prstGeom>
        </p:spPr>
      </p:pic>
      <p:sp>
        <p:nvSpPr>
          <p:cNvPr id="6" name="TextBox 5">
            <a:extLst>
              <a:ext uri="{FF2B5EF4-FFF2-40B4-BE49-F238E27FC236}">
                <a16:creationId xmlns:a16="http://schemas.microsoft.com/office/drawing/2014/main" id="{C25C0380-732C-C24A-B786-F87D6D8777E4}"/>
              </a:ext>
            </a:extLst>
          </p:cNvPr>
          <p:cNvSpPr txBox="1"/>
          <p:nvPr/>
        </p:nvSpPr>
        <p:spPr>
          <a:xfrm>
            <a:off x="2695805" y="5706230"/>
            <a:ext cx="1812758" cy="646331"/>
          </a:xfrm>
          <a:prstGeom prst="rect">
            <a:avLst/>
          </a:prstGeom>
          <a:noFill/>
        </p:spPr>
        <p:txBody>
          <a:bodyPr wrap="square" rtlCol="0">
            <a:spAutoFit/>
          </a:bodyPr>
          <a:lstStyle/>
          <a:p>
            <a:pPr algn="ctr"/>
            <a:r>
              <a:rPr lang="en-US" dirty="0">
                <a:solidFill>
                  <a:srgbClr val="002060"/>
                </a:solidFill>
                <a:latin typeface="Arial" panose="020B0604020202020204" pitchFamily="34" charset="0"/>
                <a:cs typeface="Arial" panose="020B0604020202020204" pitchFamily="34" charset="0"/>
              </a:rPr>
              <a:t>Whole transcriptome</a:t>
            </a:r>
          </a:p>
        </p:txBody>
      </p:sp>
      <p:sp>
        <p:nvSpPr>
          <p:cNvPr id="20" name="TextBox 19">
            <a:extLst>
              <a:ext uri="{FF2B5EF4-FFF2-40B4-BE49-F238E27FC236}">
                <a16:creationId xmlns:a16="http://schemas.microsoft.com/office/drawing/2014/main" id="{175C3F6D-DA40-9B44-ACE7-6426EA14EA69}"/>
              </a:ext>
            </a:extLst>
          </p:cNvPr>
          <p:cNvSpPr txBox="1"/>
          <p:nvPr/>
        </p:nvSpPr>
        <p:spPr>
          <a:xfrm>
            <a:off x="2348327" y="1394890"/>
            <a:ext cx="1812758" cy="646331"/>
          </a:xfrm>
          <a:prstGeom prst="rect">
            <a:avLst/>
          </a:prstGeom>
          <a:noFill/>
        </p:spPr>
        <p:txBody>
          <a:bodyPr wrap="square" rtlCol="0">
            <a:spAutoFit/>
          </a:bodyPr>
          <a:lstStyle/>
          <a:p>
            <a:pPr algn="ctr"/>
            <a:r>
              <a:rPr lang="en-US" dirty="0">
                <a:solidFill>
                  <a:srgbClr val="002060"/>
                </a:solidFill>
                <a:latin typeface="Arial" panose="020B0604020202020204" pitchFamily="34" charset="0"/>
                <a:cs typeface="Arial" panose="020B0604020202020204" pitchFamily="34" charset="0"/>
              </a:rPr>
              <a:t>Targeted RNA-Seq</a:t>
            </a:r>
          </a:p>
        </p:txBody>
      </p:sp>
      <p:sp>
        <p:nvSpPr>
          <p:cNvPr id="21" name="TextBox 20">
            <a:extLst>
              <a:ext uri="{FF2B5EF4-FFF2-40B4-BE49-F238E27FC236}">
                <a16:creationId xmlns:a16="http://schemas.microsoft.com/office/drawing/2014/main" id="{BBF8B0FD-A94D-1344-8E7C-529D4456437B}"/>
              </a:ext>
            </a:extLst>
          </p:cNvPr>
          <p:cNvSpPr txBox="1"/>
          <p:nvPr/>
        </p:nvSpPr>
        <p:spPr>
          <a:xfrm>
            <a:off x="7591992" y="1414425"/>
            <a:ext cx="1812758" cy="369332"/>
          </a:xfrm>
          <a:prstGeom prst="rect">
            <a:avLst/>
          </a:prstGeom>
          <a:noFill/>
        </p:spPr>
        <p:txBody>
          <a:bodyPr wrap="square" rtlCol="0">
            <a:spAutoFit/>
          </a:bodyPr>
          <a:lstStyle/>
          <a:p>
            <a:pPr algn="ctr"/>
            <a:r>
              <a:rPr lang="en-US" dirty="0">
                <a:solidFill>
                  <a:srgbClr val="002060"/>
                </a:solidFill>
                <a:latin typeface="Arial" panose="020B0604020202020204" pitchFamily="34" charset="0"/>
                <a:cs typeface="Arial" panose="020B0604020202020204" pitchFamily="34" charset="0"/>
              </a:rPr>
              <a:t>DEG analysis</a:t>
            </a:r>
          </a:p>
        </p:txBody>
      </p:sp>
      <p:sp>
        <p:nvSpPr>
          <p:cNvPr id="22" name="TextBox 21">
            <a:extLst>
              <a:ext uri="{FF2B5EF4-FFF2-40B4-BE49-F238E27FC236}">
                <a16:creationId xmlns:a16="http://schemas.microsoft.com/office/drawing/2014/main" id="{67DAFF82-7646-2E4A-B158-A1F939467423}"/>
              </a:ext>
            </a:extLst>
          </p:cNvPr>
          <p:cNvSpPr txBox="1"/>
          <p:nvPr/>
        </p:nvSpPr>
        <p:spPr>
          <a:xfrm>
            <a:off x="7279759" y="3989360"/>
            <a:ext cx="1812758" cy="369332"/>
          </a:xfrm>
          <a:prstGeom prst="rect">
            <a:avLst/>
          </a:prstGeom>
          <a:noFill/>
        </p:spPr>
        <p:txBody>
          <a:bodyPr wrap="square" rtlCol="0">
            <a:spAutoFit/>
          </a:bodyPr>
          <a:lstStyle/>
          <a:p>
            <a:pPr algn="ctr"/>
            <a:r>
              <a:rPr lang="en-US" dirty="0">
                <a:solidFill>
                  <a:srgbClr val="002060"/>
                </a:solidFill>
                <a:latin typeface="Arial" panose="020B0604020202020204" pitchFamily="34" charset="0"/>
                <a:cs typeface="Arial" panose="020B0604020202020204" pitchFamily="34" charset="0"/>
              </a:rPr>
              <a:t>Small RNA-Seq</a:t>
            </a:r>
          </a:p>
        </p:txBody>
      </p:sp>
    </p:spTree>
    <p:extLst>
      <p:ext uri="{BB962C8B-B14F-4D97-AF65-F5344CB8AC3E}">
        <p14:creationId xmlns:p14="http://schemas.microsoft.com/office/powerpoint/2010/main" val="405572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20" grpId="0"/>
      <p:bldP spid="21"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88B2-764F-FD49-B8C3-A9F07BC4651F}"/>
              </a:ext>
            </a:extLst>
          </p:cNvPr>
          <p:cNvSpPr>
            <a:spLocks noGrp="1"/>
          </p:cNvSpPr>
          <p:nvPr>
            <p:ph type="title"/>
          </p:nvPr>
        </p:nvSpPr>
        <p:spPr>
          <a:xfrm>
            <a:off x="838200" y="2766218"/>
            <a:ext cx="10515600" cy="1325563"/>
          </a:xfrm>
        </p:spPr>
        <p:txBody>
          <a:bodyPr/>
          <a:lstStyle/>
          <a:p>
            <a:pPr algn="ctr"/>
            <a:r>
              <a:rPr lang="en-US" dirty="0">
                <a:latin typeface="Arial" panose="020B0604020202020204" pitchFamily="34" charset="0"/>
                <a:cs typeface="Arial" panose="020B0604020202020204" pitchFamily="34" charset="0"/>
              </a:rPr>
              <a:t>Supplemental Slides</a:t>
            </a:r>
          </a:p>
        </p:txBody>
      </p:sp>
      <p:sp>
        <p:nvSpPr>
          <p:cNvPr id="4" name="Footer Placeholder 3">
            <a:extLst>
              <a:ext uri="{FF2B5EF4-FFF2-40B4-BE49-F238E27FC236}">
                <a16:creationId xmlns:a16="http://schemas.microsoft.com/office/drawing/2014/main" id="{C0C333F6-C486-4443-8A2B-366EAB58E7E3}"/>
              </a:ext>
            </a:extLst>
          </p:cNvPr>
          <p:cNvSpPr>
            <a:spLocks noGrp="1"/>
          </p:cNvSpPr>
          <p:nvPr>
            <p:ph type="ftr" sz="quarter" idx="11"/>
          </p:nvPr>
        </p:nvSpPr>
        <p:spPr>
          <a:xfrm>
            <a:off x="0" y="6492875"/>
            <a:ext cx="4114800" cy="365125"/>
          </a:xfrm>
        </p:spPr>
        <p:txBody>
          <a:bodyPr/>
          <a:lstStyle/>
          <a:p>
            <a:pPr algn="l"/>
            <a:r>
              <a:rPr lang="en-US" dirty="0"/>
              <a:t>CMM 262 Winter 2022</a:t>
            </a:r>
          </a:p>
        </p:txBody>
      </p:sp>
    </p:spTree>
    <p:extLst>
      <p:ext uri="{BB962C8B-B14F-4D97-AF65-F5344CB8AC3E}">
        <p14:creationId xmlns:p14="http://schemas.microsoft.com/office/powerpoint/2010/main" val="2533216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C2D1-5BFE-9449-89D5-B2FDE43E199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FASTQC interpretation</a:t>
            </a:r>
          </a:p>
        </p:txBody>
      </p:sp>
      <p:sp>
        <p:nvSpPr>
          <p:cNvPr id="3" name="Content Placeholder 2">
            <a:extLst>
              <a:ext uri="{FF2B5EF4-FFF2-40B4-BE49-F238E27FC236}">
                <a16:creationId xmlns:a16="http://schemas.microsoft.com/office/drawing/2014/main" id="{3F986DC4-23E5-7E42-93F3-5336D7E9660F}"/>
              </a:ext>
            </a:extLst>
          </p:cNvPr>
          <p:cNvSpPr>
            <a:spLocks noGrp="1"/>
          </p:cNvSpPr>
          <p:nvPr>
            <p:ph idx="1"/>
          </p:nvPr>
        </p:nvSpPr>
        <p:spPr>
          <a:xfrm>
            <a:off x="838200" y="1690688"/>
            <a:ext cx="10515600" cy="4351338"/>
          </a:xfrm>
        </p:spPr>
        <p:txBody>
          <a:bodyPr>
            <a:noAutofit/>
          </a:bodyPr>
          <a:lstStyle/>
          <a:p>
            <a:r>
              <a:rPr lang="en-NZ" sz="2000" b="1" dirty="0">
                <a:latin typeface="Arial" panose="020B0604020202020204" pitchFamily="34" charset="0"/>
                <a:cs typeface="Arial" panose="020B0604020202020204" pitchFamily="34" charset="0"/>
              </a:rPr>
              <a:t>Per base sequence quality”</a:t>
            </a:r>
            <a:r>
              <a:rPr lang="en-NZ" sz="2000" dirty="0">
                <a:latin typeface="Arial" panose="020B0604020202020204" pitchFamily="34" charset="0"/>
                <a:cs typeface="Arial" panose="020B0604020202020204" pitchFamily="34" charset="0"/>
              </a:rPr>
              <a:t> plot provides the distribution of quality scores at each position in the read across all reads. This plot can alert us to whether there were any problems occurring during sequencing and whether we might need to contact the sequencing facility.</a:t>
            </a:r>
          </a:p>
          <a:p>
            <a:endParaRPr lang="en-NZ" sz="2000" b="1" dirty="0">
              <a:latin typeface="Arial" panose="020B0604020202020204" pitchFamily="34" charset="0"/>
              <a:cs typeface="Arial" panose="020B0604020202020204" pitchFamily="34" charset="0"/>
            </a:endParaRPr>
          </a:p>
          <a:p>
            <a:r>
              <a:rPr lang="en-NZ" sz="2000" b="1" dirty="0">
                <a:latin typeface="Arial" panose="020B0604020202020204" pitchFamily="34" charset="0"/>
                <a:cs typeface="Arial" panose="020B0604020202020204" pitchFamily="34" charset="0"/>
              </a:rPr>
              <a:t>“Per sequence quality scores”</a:t>
            </a:r>
            <a:r>
              <a:rPr lang="en-NZ" sz="2000" dirty="0">
                <a:latin typeface="Arial" panose="020B0604020202020204" pitchFamily="34" charset="0"/>
                <a:cs typeface="Arial" panose="020B0604020202020204" pitchFamily="34" charset="0"/>
              </a:rPr>
              <a:t> plot gives you the average quality score on the x-axis and the number of sequences with that average on the y-axis. We hope the majority of our reads have a high average quality score with no large bumps at the lower quality values.</a:t>
            </a:r>
          </a:p>
          <a:p>
            <a:endParaRPr lang="en-NZ" sz="2000" dirty="0">
              <a:latin typeface="Arial" panose="020B0604020202020204" pitchFamily="34" charset="0"/>
              <a:cs typeface="Arial" panose="020B0604020202020204" pitchFamily="34" charset="0"/>
            </a:endParaRPr>
          </a:p>
          <a:p>
            <a:r>
              <a:rPr lang="en-NZ" sz="2000" b="1" dirty="0">
                <a:latin typeface="Arial" panose="020B0604020202020204" pitchFamily="34" charset="0"/>
                <a:cs typeface="Arial" panose="020B0604020202020204" pitchFamily="34" charset="0"/>
              </a:rPr>
              <a:t>“Per base sequence content”</a:t>
            </a:r>
            <a:r>
              <a:rPr lang="en-NZ" sz="2000" dirty="0">
                <a:latin typeface="Arial" panose="020B0604020202020204" pitchFamily="34" charset="0"/>
                <a:cs typeface="Arial" panose="020B0604020202020204" pitchFamily="34" charset="0"/>
              </a:rPr>
              <a:t>, which always gives a FAIL for RNA-</a:t>
            </a:r>
            <a:r>
              <a:rPr lang="en-NZ" sz="2000" dirty="0" err="1">
                <a:latin typeface="Arial" panose="020B0604020202020204" pitchFamily="34" charset="0"/>
                <a:cs typeface="Arial" panose="020B0604020202020204" pitchFamily="34" charset="0"/>
              </a:rPr>
              <a:t>seq</a:t>
            </a:r>
            <a:r>
              <a:rPr lang="en-NZ" sz="2000" dirty="0">
                <a:latin typeface="Arial" panose="020B0604020202020204" pitchFamily="34" charset="0"/>
                <a:cs typeface="Arial" panose="020B0604020202020204" pitchFamily="34" charset="0"/>
              </a:rPr>
              <a:t> data. This is because the first 10-12 bases result from the ‘random’ hexamer priming that occurs during RNA-</a:t>
            </a:r>
            <a:r>
              <a:rPr lang="en-NZ" sz="2000" dirty="0" err="1">
                <a:latin typeface="Arial" panose="020B0604020202020204" pitchFamily="34" charset="0"/>
                <a:cs typeface="Arial" panose="020B0604020202020204" pitchFamily="34" charset="0"/>
              </a:rPr>
              <a:t>seq</a:t>
            </a:r>
            <a:r>
              <a:rPr lang="en-NZ" sz="2000" dirty="0">
                <a:latin typeface="Arial" panose="020B0604020202020204" pitchFamily="34" charset="0"/>
                <a:cs typeface="Arial" panose="020B0604020202020204" pitchFamily="34" charset="0"/>
              </a:rPr>
              <a:t> library preparation. This priming is not as random as we might hope giving an enrichment in particular bases for these initial nucleotides.</a:t>
            </a:r>
          </a:p>
          <a:p>
            <a:endParaRPr lang="en-NZ" sz="20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BFF7E8E-9391-8547-B7B8-155178651099}"/>
              </a:ext>
            </a:extLst>
          </p:cNvPr>
          <p:cNvSpPr>
            <a:spLocks noGrp="1"/>
          </p:cNvSpPr>
          <p:nvPr>
            <p:ph type="ftr" sz="quarter" idx="11"/>
          </p:nvPr>
        </p:nvSpPr>
        <p:spPr>
          <a:xfrm>
            <a:off x="0" y="6492875"/>
            <a:ext cx="4114800" cy="365125"/>
          </a:xfrm>
        </p:spPr>
        <p:txBody>
          <a:bodyPr/>
          <a:lstStyle/>
          <a:p>
            <a:pPr algn="l"/>
            <a:r>
              <a:rPr lang="en-US"/>
              <a:t>CMM 262 Winter 2022</a:t>
            </a:r>
          </a:p>
        </p:txBody>
      </p:sp>
    </p:spTree>
    <p:extLst>
      <p:ext uri="{BB962C8B-B14F-4D97-AF65-F5344CB8AC3E}">
        <p14:creationId xmlns:p14="http://schemas.microsoft.com/office/powerpoint/2010/main" val="2242853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C2D1-5BFE-9449-89D5-B2FDE43E199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FASTQC interpretation</a:t>
            </a:r>
          </a:p>
        </p:txBody>
      </p:sp>
      <p:sp>
        <p:nvSpPr>
          <p:cNvPr id="3" name="Content Placeholder 2">
            <a:extLst>
              <a:ext uri="{FF2B5EF4-FFF2-40B4-BE49-F238E27FC236}">
                <a16:creationId xmlns:a16="http://schemas.microsoft.com/office/drawing/2014/main" id="{3F986DC4-23E5-7E42-93F3-5336D7E9660F}"/>
              </a:ext>
            </a:extLst>
          </p:cNvPr>
          <p:cNvSpPr>
            <a:spLocks noGrp="1"/>
          </p:cNvSpPr>
          <p:nvPr>
            <p:ph idx="1"/>
          </p:nvPr>
        </p:nvSpPr>
        <p:spPr>
          <a:xfrm>
            <a:off x="838200" y="1690688"/>
            <a:ext cx="10515600" cy="4351338"/>
          </a:xfrm>
        </p:spPr>
        <p:txBody>
          <a:bodyPr>
            <a:noAutofit/>
          </a:bodyPr>
          <a:lstStyle/>
          <a:p>
            <a:r>
              <a:rPr lang="en-NZ" sz="2000" b="1" dirty="0">
                <a:latin typeface="Arial" panose="020B0604020202020204" pitchFamily="34" charset="0"/>
                <a:cs typeface="Arial" panose="020B0604020202020204" pitchFamily="34" charset="0"/>
              </a:rPr>
              <a:t>“Per sequence GC content”</a:t>
            </a:r>
            <a:r>
              <a:rPr lang="en-NZ" sz="2000" dirty="0">
                <a:latin typeface="Arial" panose="020B0604020202020204" pitchFamily="34" charset="0"/>
                <a:cs typeface="Arial" panose="020B0604020202020204" pitchFamily="34" charset="0"/>
              </a:rPr>
              <a:t> plot gives the GC distribution over all sequences. Generally is a good idea to note whether the GC content of the central peak corresponds to the </a:t>
            </a:r>
            <a:r>
              <a:rPr lang="en-NZ" sz="2000" dirty="0">
                <a:latin typeface="Arial" panose="020B0604020202020204" pitchFamily="34" charset="0"/>
                <a:cs typeface="Arial" panose="020B0604020202020204" pitchFamily="34" charset="0"/>
                <a:hlinkClick r:id="rId3"/>
              </a:rPr>
              <a:t>expected % GC for the organism</a:t>
            </a:r>
            <a:r>
              <a:rPr lang="en-NZ" sz="2000" dirty="0">
                <a:latin typeface="Arial" panose="020B0604020202020204" pitchFamily="34" charset="0"/>
                <a:cs typeface="Arial" panose="020B0604020202020204" pitchFamily="34" charset="0"/>
              </a:rPr>
              <a:t>. Also, the distribution should be normal unless over-represented sequences (sharp peaks on a normal distribution) or contamination with another organism (broad peak).</a:t>
            </a:r>
          </a:p>
          <a:p>
            <a:endParaRPr lang="en-NZ" sz="2000" dirty="0">
              <a:latin typeface="Arial" panose="020B0604020202020204" pitchFamily="34" charset="0"/>
              <a:cs typeface="Arial" panose="020B0604020202020204" pitchFamily="34" charset="0"/>
            </a:endParaRPr>
          </a:p>
          <a:p>
            <a:r>
              <a:rPr lang="en-NZ" sz="2000" b="1" dirty="0">
                <a:latin typeface="Arial" panose="020B0604020202020204" pitchFamily="34" charset="0"/>
                <a:cs typeface="Arial" panose="020B0604020202020204" pitchFamily="34" charset="0"/>
              </a:rPr>
              <a:t>“Per base N content” </a:t>
            </a:r>
            <a:r>
              <a:rPr lang="en-NZ" sz="2000" dirty="0">
                <a:latin typeface="Arial" panose="020B0604020202020204" pitchFamily="34" charset="0"/>
                <a:cs typeface="Arial" panose="020B0604020202020204" pitchFamily="34" charset="0"/>
              </a:rPr>
              <a:t>plots % of bases not called with sufficient confidence and replaced with N. &gt;5% is a warning and &gt;20% is a failure. </a:t>
            </a:r>
          </a:p>
          <a:p>
            <a:endParaRPr lang="en-NZ" sz="2000" dirty="0">
              <a:latin typeface="Arial" panose="020B0604020202020204" pitchFamily="34" charset="0"/>
              <a:cs typeface="Arial" panose="020B0604020202020204" pitchFamily="34" charset="0"/>
            </a:endParaRPr>
          </a:p>
          <a:p>
            <a:r>
              <a:rPr lang="en-NZ" sz="2000" b="1" dirty="0">
                <a:latin typeface="Arial" panose="020B0604020202020204" pitchFamily="34" charset="0"/>
                <a:cs typeface="Arial" panose="020B0604020202020204" pitchFamily="34" charset="0"/>
              </a:rPr>
              <a:t>Sequence length distribution plots </a:t>
            </a:r>
            <a:r>
              <a:rPr lang="en-NZ" sz="2000" dirty="0">
                <a:latin typeface="Arial" panose="020B0604020202020204" pitchFamily="34" charset="0"/>
                <a:cs typeface="Arial" panose="020B0604020202020204" pitchFamily="34" charset="0"/>
              </a:rPr>
              <a:t>a graph showing the distribution of fragment sizes in the file which was analysed.</a:t>
            </a:r>
          </a:p>
          <a:p>
            <a:pPr marL="0" indent="0">
              <a:buNone/>
            </a:pPr>
            <a:endParaRPr lang="en-NZ"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BFF7E8E-9391-8547-B7B8-155178651099}"/>
              </a:ext>
            </a:extLst>
          </p:cNvPr>
          <p:cNvSpPr>
            <a:spLocks noGrp="1"/>
          </p:cNvSpPr>
          <p:nvPr>
            <p:ph type="ftr" sz="quarter" idx="11"/>
          </p:nvPr>
        </p:nvSpPr>
        <p:spPr>
          <a:xfrm>
            <a:off x="0" y="6492875"/>
            <a:ext cx="4114800" cy="365125"/>
          </a:xfrm>
        </p:spPr>
        <p:txBody>
          <a:bodyPr/>
          <a:lstStyle/>
          <a:p>
            <a:pPr algn="l"/>
            <a:r>
              <a:rPr lang="en-US"/>
              <a:t>CMM 262 Winter 2022</a:t>
            </a:r>
          </a:p>
        </p:txBody>
      </p:sp>
    </p:spTree>
    <p:extLst>
      <p:ext uri="{BB962C8B-B14F-4D97-AF65-F5344CB8AC3E}">
        <p14:creationId xmlns:p14="http://schemas.microsoft.com/office/powerpoint/2010/main" val="42630209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C2D1-5BFE-9449-89D5-B2FDE43E199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FASTQC interpretation</a:t>
            </a:r>
          </a:p>
        </p:txBody>
      </p:sp>
      <p:sp>
        <p:nvSpPr>
          <p:cNvPr id="3" name="Content Placeholder 2">
            <a:extLst>
              <a:ext uri="{FF2B5EF4-FFF2-40B4-BE49-F238E27FC236}">
                <a16:creationId xmlns:a16="http://schemas.microsoft.com/office/drawing/2014/main" id="{3F986DC4-23E5-7E42-93F3-5336D7E9660F}"/>
              </a:ext>
            </a:extLst>
          </p:cNvPr>
          <p:cNvSpPr>
            <a:spLocks noGrp="1"/>
          </p:cNvSpPr>
          <p:nvPr>
            <p:ph idx="1"/>
          </p:nvPr>
        </p:nvSpPr>
        <p:spPr>
          <a:xfrm>
            <a:off x="838200" y="1690688"/>
            <a:ext cx="10515600" cy="4351338"/>
          </a:xfrm>
        </p:spPr>
        <p:txBody>
          <a:bodyPr>
            <a:noAutofit/>
          </a:bodyPr>
          <a:lstStyle/>
          <a:p>
            <a:r>
              <a:rPr lang="en-NZ" sz="2000" b="1" dirty="0">
                <a:latin typeface="Arial" panose="020B0604020202020204" pitchFamily="34" charset="0"/>
                <a:cs typeface="Arial" panose="020B0604020202020204" pitchFamily="34" charset="0"/>
              </a:rPr>
              <a:t>Sequence duplication levels </a:t>
            </a:r>
            <a:r>
              <a:rPr lang="en-NZ" sz="2000" dirty="0">
                <a:latin typeface="Arial" panose="020B0604020202020204" pitchFamily="34" charset="0"/>
                <a:cs typeface="Arial" panose="020B0604020202020204" pitchFamily="34" charset="0"/>
              </a:rPr>
              <a:t>counts the degree of duplication for every sequence in a library and creates a plot showing the relative number of sequences with different degrees of duplication. Warning is generated if duplicated sequences are &gt;20% and failure if &gt;50%.</a:t>
            </a:r>
            <a:endParaRPr lang="en-NZ" sz="2000" b="1" dirty="0">
              <a:latin typeface="Arial" panose="020B0604020202020204" pitchFamily="34" charset="0"/>
              <a:cs typeface="Arial" panose="020B0604020202020204" pitchFamily="34" charset="0"/>
            </a:endParaRPr>
          </a:p>
          <a:p>
            <a:endParaRPr lang="en-NZ" sz="2000" b="1" dirty="0">
              <a:latin typeface="Arial" panose="020B0604020202020204" pitchFamily="34" charset="0"/>
              <a:cs typeface="Arial" panose="020B0604020202020204" pitchFamily="34" charset="0"/>
            </a:endParaRPr>
          </a:p>
          <a:p>
            <a:r>
              <a:rPr lang="en-NZ" sz="2000" b="1" dirty="0">
                <a:latin typeface="Arial" panose="020B0604020202020204" pitchFamily="34" charset="0"/>
                <a:cs typeface="Arial" panose="020B0604020202020204" pitchFamily="34" charset="0"/>
              </a:rPr>
              <a:t>“Overrepresented sequences”</a:t>
            </a:r>
            <a:r>
              <a:rPr lang="en-NZ" sz="2000" dirty="0">
                <a:latin typeface="Arial" panose="020B0604020202020204" pitchFamily="34" charset="0"/>
                <a:cs typeface="Arial" panose="020B0604020202020204" pitchFamily="34" charset="0"/>
              </a:rPr>
              <a:t> table is another important module as it displays the sequences (at least 20 bp) that occur in more than 0.1% of the total number of sequences. This table aids in identifying contamination, such as vector or adapter sequences. If the %GC content was off in the above module, this table can help identify the source. If not listed as a known adapter or vector, it can help to BLAST the sequence to determine the identity.</a:t>
            </a:r>
            <a:endParaRPr lang="en-US" sz="20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BFF7E8E-9391-8547-B7B8-155178651099}"/>
              </a:ext>
            </a:extLst>
          </p:cNvPr>
          <p:cNvSpPr>
            <a:spLocks noGrp="1"/>
          </p:cNvSpPr>
          <p:nvPr>
            <p:ph type="ftr" sz="quarter" idx="11"/>
          </p:nvPr>
        </p:nvSpPr>
        <p:spPr>
          <a:xfrm>
            <a:off x="0" y="6492875"/>
            <a:ext cx="4114800" cy="365125"/>
          </a:xfrm>
        </p:spPr>
        <p:txBody>
          <a:bodyPr/>
          <a:lstStyle/>
          <a:p>
            <a:pPr algn="l"/>
            <a:r>
              <a:rPr lang="en-US"/>
              <a:t>CMM 262 Winter 2022</a:t>
            </a:r>
          </a:p>
        </p:txBody>
      </p:sp>
    </p:spTree>
    <p:extLst>
      <p:ext uri="{BB962C8B-B14F-4D97-AF65-F5344CB8AC3E}">
        <p14:creationId xmlns:p14="http://schemas.microsoft.com/office/powerpoint/2010/main" val="1808409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D0AB-F619-CA42-AF53-9BF8FBF241AE}"/>
              </a:ext>
            </a:extLst>
          </p:cNvPr>
          <p:cNvSpPr>
            <a:spLocks noGrp="1"/>
          </p:cNvSpPr>
          <p:nvPr>
            <p:ph type="title"/>
          </p:nvPr>
        </p:nvSpPr>
        <p:spPr>
          <a:xfrm>
            <a:off x="838200" y="365126"/>
            <a:ext cx="10515600" cy="1014496"/>
          </a:xfrm>
        </p:spPr>
        <p:txBody>
          <a:bodyPr/>
          <a:lstStyle/>
          <a:p>
            <a:r>
              <a:rPr lang="en-US" dirty="0">
                <a:latin typeface="Arial" panose="020B0604020202020204" pitchFamily="34" charset="0"/>
                <a:cs typeface="Arial" panose="020B0604020202020204" pitchFamily="34" charset="0"/>
              </a:rPr>
              <a:t>Illumina SBS</a:t>
            </a:r>
          </a:p>
        </p:txBody>
      </p:sp>
      <p:sp>
        <p:nvSpPr>
          <p:cNvPr id="3" name="Footer Placeholder 2">
            <a:extLst>
              <a:ext uri="{FF2B5EF4-FFF2-40B4-BE49-F238E27FC236}">
                <a16:creationId xmlns:a16="http://schemas.microsoft.com/office/drawing/2014/main" id="{3AF29A15-87A7-8E48-8E82-030471DA9F37}"/>
              </a:ext>
            </a:extLst>
          </p:cNvPr>
          <p:cNvSpPr>
            <a:spLocks noGrp="1"/>
          </p:cNvSpPr>
          <p:nvPr>
            <p:ph type="ftr" sz="quarter" idx="11"/>
          </p:nvPr>
        </p:nvSpPr>
        <p:spPr>
          <a:xfrm>
            <a:off x="204536" y="6310312"/>
            <a:ext cx="4114800" cy="365125"/>
          </a:xfrm>
        </p:spPr>
        <p:txBody>
          <a:bodyPr/>
          <a:lstStyle/>
          <a:p>
            <a:pPr algn="l"/>
            <a:r>
              <a:rPr lang="en-US" dirty="0"/>
              <a:t>CMM 262 Winter 2022</a:t>
            </a:r>
          </a:p>
        </p:txBody>
      </p:sp>
      <p:pic>
        <p:nvPicPr>
          <p:cNvPr id="4" name="Picture 3">
            <a:extLst>
              <a:ext uri="{FF2B5EF4-FFF2-40B4-BE49-F238E27FC236}">
                <a16:creationId xmlns:a16="http://schemas.microsoft.com/office/drawing/2014/main" id="{5A11CA40-BCF8-D349-8882-6E5C657586A4}"/>
              </a:ext>
            </a:extLst>
          </p:cNvPr>
          <p:cNvPicPr>
            <a:picLocks noChangeAspect="1"/>
          </p:cNvPicPr>
          <p:nvPr/>
        </p:nvPicPr>
        <p:blipFill rotWithShape="1">
          <a:blip r:embed="rId3"/>
          <a:srcRect b="3917"/>
          <a:stretch/>
        </p:blipFill>
        <p:spPr>
          <a:xfrm>
            <a:off x="629415" y="1510334"/>
            <a:ext cx="7986533" cy="3799604"/>
          </a:xfrm>
          <a:prstGeom prst="rect">
            <a:avLst/>
          </a:prstGeom>
        </p:spPr>
      </p:pic>
      <p:pic>
        <p:nvPicPr>
          <p:cNvPr id="6" name="Picture 5">
            <a:extLst>
              <a:ext uri="{FF2B5EF4-FFF2-40B4-BE49-F238E27FC236}">
                <a16:creationId xmlns:a16="http://schemas.microsoft.com/office/drawing/2014/main" id="{63B9EA53-ABC6-5E48-A7AE-01EF051505E7}"/>
              </a:ext>
            </a:extLst>
          </p:cNvPr>
          <p:cNvPicPr>
            <a:picLocks noChangeAspect="1"/>
          </p:cNvPicPr>
          <p:nvPr/>
        </p:nvPicPr>
        <p:blipFill>
          <a:blip r:embed="rId4"/>
          <a:stretch>
            <a:fillRect/>
          </a:stretch>
        </p:blipFill>
        <p:spPr>
          <a:xfrm>
            <a:off x="8615948" y="1428358"/>
            <a:ext cx="2505242" cy="4046929"/>
          </a:xfrm>
          <a:prstGeom prst="rect">
            <a:avLst/>
          </a:prstGeom>
        </p:spPr>
      </p:pic>
      <p:pic>
        <p:nvPicPr>
          <p:cNvPr id="7" name="Picture 6">
            <a:extLst>
              <a:ext uri="{FF2B5EF4-FFF2-40B4-BE49-F238E27FC236}">
                <a16:creationId xmlns:a16="http://schemas.microsoft.com/office/drawing/2014/main" id="{5CDAE88F-11F0-CE4E-B038-C31D34A37CC9}"/>
              </a:ext>
            </a:extLst>
          </p:cNvPr>
          <p:cNvPicPr>
            <a:picLocks noChangeAspect="1"/>
          </p:cNvPicPr>
          <p:nvPr/>
        </p:nvPicPr>
        <p:blipFill>
          <a:blip r:embed="rId5"/>
          <a:stretch>
            <a:fillRect/>
          </a:stretch>
        </p:blipFill>
        <p:spPr>
          <a:xfrm>
            <a:off x="323967" y="1473063"/>
            <a:ext cx="7990738" cy="4254224"/>
          </a:xfrm>
          <a:prstGeom prst="rect">
            <a:avLst/>
          </a:prstGeom>
        </p:spPr>
      </p:pic>
    </p:spTree>
    <p:extLst>
      <p:ext uri="{BB962C8B-B14F-4D97-AF65-F5344CB8AC3E}">
        <p14:creationId xmlns:p14="http://schemas.microsoft.com/office/powerpoint/2010/main" val="185901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B5EA09-EA85-F549-B1EB-5006D4C1C8DF}"/>
              </a:ext>
            </a:extLst>
          </p:cNvPr>
          <p:cNvSpPr>
            <a:spLocks noGrp="1"/>
          </p:cNvSpPr>
          <p:nvPr>
            <p:ph type="ftr" sz="quarter" idx="11"/>
          </p:nvPr>
        </p:nvSpPr>
        <p:spPr/>
        <p:txBody>
          <a:bodyPr/>
          <a:lstStyle/>
          <a:p>
            <a:r>
              <a:rPr lang="en-US"/>
              <a:t>CMM 262 Winter 2022</a:t>
            </a:r>
          </a:p>
        </p:txBody>
      </p:sp>
      <p:pic>
        <p:nvPicPr>
          <p:cNvPr id="2050" name="Picture 2">
            <a:extLst>
              <a:ext uri="{FF2B5EF4-FFF2-40B4-BE49-F238E27FC236}">
                <a16:creationId xmlns:a16="http://schemas.microsoft.com/office/drawing/2014/main" id="{49249D81-3957-164C-B116-D2CC192AA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6320"/>
            <a:ext cx="6279092" cy="47125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19EACAA-6C7D-C04F-9CA6-25718E29317B}"/>
              </a:ext>
            </a:extLst>
          </p:cNvPr>
          <p:cNvSpPr>
            <a:spLocks noGrp="1"/>
          </p:cNvSpPr>
          <p:nvPr>
            <p:ph type="title"/>
          </p:nvPr>
        </p:nvSpPr>
        <p:spPr>
          <a:xfrm>
            <a:off x="838200" y="365126"/>
            <a:ext cx="10515600" cy="1014496"/>
          </a:xfrm>
        </p:spPr>
        <p:txBody>
          <a:bodyPr/>
          <a:lstStyle/>
          <a:p>
            <a:r>
              <a:rPr lang="en-US" dirty="0">
                <a:latin typeface="Arial" panose="020B0604020202020204" pitchFamily="34" charset="0"/>
                <a:cs typeface="Arial" panose="020B0604020202020204" pitchFamily="34" charset="0"/>
              </a:rPr>
              <a:t>Illumina SBS</a:t>
            </a:r>
          </a:p>
        </p:txBody>
      </p:sp>
      <p:sp>
        <p:nvSpPr>
          <p:cNvPr id="7" name="TextBox 6">
            <a:extLst>
              <a:ext uri="{FF2B5EF4-FFF2-40B4-BE49-F238E27FC236}">
                <a16:creationId xmlns:a16="http://schemas.microsoft.com/office/drawing/2014/main" id="{C9FC5AC4-0D46-8044-93D2-A635CC172728}"/>
              </a:ext>
            </a:extLst>
          </p:cNvPr>
          <p:cNvSpPr txBox="1"/>
          <p:nvPr/>
        </p:nvSpPr>
        <p:spPr>
          <a:xfrm>
            <a:off x="6096000" y="2103775"/>
            <a:ext cx="6096000" cy="3139321"/>
          </a:xfrm>
          <a:prstGeom prst="rect">
            <a:avLst/>
          </a:prstGeom>
          <a:noFill/>
        </p:spPr>
        <p:txBody>
          <a:bodyPr wrap="square">
            <a:spAutoFit/>
          </a:bodyPr>
          <a:lstStyle/>
          <a:p>
            <a:pPr marL="285750" indent="-285750">
              <a:buFont typeface="Arial" panose="020B0604020202020204" pitchFamily="34" charset="0"/>
              <a:buChar char="•"/>
            </a:pPr>
            <a:r>
              <a:rPr lang="en-NZ" b="0" i="0" dirty="0">
                <a:effectLst/>
                <a:latin typeface="Arial" panose="020B0604020202020204" pitchFamily="34" charset="0"/>
                <a:cs typeface="Arial" panose="020B0604020202020204" pitchFamily="34" charset="0"/>
              </a:rPr>
              <a:t>4-channel: 4 distinct ‘</a:t>
            </a:r>
            <a:r>
              <a:rPr lang="en-NZ" b="0" i="0" dirty="0" err="1">
                <a:effectLst/>
                <a:latin typeface="Arial" panose="020B0604020202020204" pitchFamily="34" charset="0"/>
                <a:cs typeface="Arial" panose="020B0604020202020204" pitchFamily="34" charset="0"/>
              </a:rPr>
              <a:t>colors</a:t>
            </a:r>
            <a:r>
              <a:rPr lang="en-NZ" b="0" i="0" dirty="0">
                <a:effectLst/>
                <a:latin typeface="Arial" panose="020B0604020202020204" pitchFamily="34" charset="0"/>
                <a:cs typeface="Arial" panose="020B0604020202020204" pitchFamily="34" charset="0"/>
              </a:rPr>
              <a:t>’ for calling the DNA bases</a:t>
            </a:r>
            <a:endParaRPr lang="en-NZ"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NZ" b="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NZ" dirty="0">
                <a:latin typeface="Arial" panose="020B0604020202020204" pitchFamily="34" charset="0"/>
                <a:cs typeface="Arial" panose="020B0604020202020204" pitchFamily="34" charset="0"/>
              </a:rPr>
              <a:t>Each of the four nucleotides is </a:t>
            </a:r>
            <a:r>
              <a:rPr lang="en-NZ" dirty="0" err="1">
                <a:latin typeface="Arial" panose="020B0604020202020204" pitchFamily="34" charset="0"/>
                <a:cs typeface="Arial" panose="020B0604020202020204" pitchFamily="34" charset="0"/>
              </a:rPr>
              <a:t>labeled</a:t>
            </a:r>
            <a:r>
              <a:rPr lang="en-NZ" dirty="0">
                <a:latin typeface="Arial" panose="020B0604020202020204" pitchFamily="34" charset="0"/>
                <a:cs typeface="Arial" panose="020B0604020202020204" pitchFamily="34" charset="0"/>
              </a:rPr>
              <a:t> with a separate dye. In each amplification cycle these dye signals are imaged by using two lasers and four filters</a:t>
            </a:r>
          </a:p>
          <a:p>
            <a:pPr marL="285750" indent="-285750">
              <a:buFont typeface="Arial" panose="020B0604020202020204" pitchFamily="34" charset="0"/>
              <a:buChar char="•"/>
            </a:pPr>
            <a:endParaRPr lang="en-NZ"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NZ" b="0" i="0" dirty="0" err="1">
                <a:effectLst/>
                <a:latin typeface="Arial" panose="020B0604020202020204" pitchFamily="34" charset="0"/>
                <a:cs typeface="Arial" panose="020B0604020202020204" pitchFamily="34" charset="0"/>
              </a:rPr>
              <a:t>MiniSeq</a:t>
            </a:r>
            <a:r>
              <a:rPr lang="en-NZ" b="0" i="0" dirty="0">
                <a:effectLst/>
                <a:latin typeface="Arial" panose="020B0604020202020204" pitchFamily="34" charset="0"/>
                <a:cs typeface="Arial" panose="020B0604020202020204" pitchFamily="34" charset="0"/>
              </a:rPr>
              <a:t>, </a:t>
            </a:r>
            <a:r>
              <a:rPr lang="en-NZ" b="0" i="0" dirty="0" err="1">
                <a:effectLst/>
                <a:latin typeface="Arial" panose="020B0604020202020204" pitchFamily="34" charset="0"/>
                <a:cs typeface="Arial" panose="020B0604020202020204" pitchFamily="34" charset="0"/>
              </a:rPr>
              <a:t>NextSeq</a:t>
            </a:r>
            <a:r>
              <a:rPr lang="en-NZ" b="0" i="0" dirty="0">
                <a:effectLst/>
                <a:latin typeface="Arial" panose="020B0604020202020204" pitchFamily="34" charset="0"/>
                <a:cs typeface="Arial" panose="020B0604020202020204" pitchFamily="34" charset="0"/>
              </a:rPr>
              <a:t> and </a:t>
            </a:r>
            <a:r>
              <a:rPr lang="en-NZ" b="0" i="0" dirty="0" err="1">
                <a:effectLst/>
                <a:latin typeface="Arial" panose="020B0604020202020204" pitchFamily="34" charset="0"/>
                <a:cs typeface="Arial" panose="020B0604020202020204" pitchFamily="34" charset="0"/>
              </a:rPr>
              <a:t>NovaSeq</a:t>
            </a:r>
            <a:r>
              <a:rPr lang="en-NZ" b="0" i="0" dirty="0">
                <a:effectLst/>
                <a:latin typeface="Arial" panose="020B0604020202020204" pitchFamily="34" charset="0"/>
                <a:cs typeface="Arial" panose="020B0604020202020204" pitchFamily="34" charset="0"/>
              </a:rPr>
              <a:t>, Illumina uses an alternative system with just two dyes</a:t>
            </a:r>
          </a:p>
          <a:p>
            <a:pPr marL="285750" indent="-285750">
              <a:buFont typeface="Arial" panose="020B0604020202020204" pitchFamily="34" charset="0"/>
              <a:buChar char="•"/>
            </a:pPr>
            <a:endParaRPr lang="en-NZ"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NZ" dirty="0">
                <a:latin typeface="Arial" panose="020B0604020202020204" pitchFamily="34" charset="0"/>
                <a:cs typeface="Arial" panose="020B0604020202020204" pitchFamily="34" charset="0"/>
              </a:rPr>
              <a:t>2-channel: Red channel- C, Green- T, Red and green- A, </a:t>
            </a:r>
            <a:r>
              <a:rPr lang="en-NZ" dirty="0" err="1">
                <a:latin typeface="Arial" panose="020B0604020202020204" pitchFamily="34" charset="0"/>
                <a:cs typeface="Arial" panose="020B0604020202020204" pitchFamily="34" charset="0"/>
              </a:rPr>
              <a:t>Unlabeled</a:t>
            </a:r>
            <a:r>
              <a:rPr lang="en-NZ" dirty="0">
                <a:latin typeface="Arial" panose="020B0604020202020204" pitchFamily="34" charset="0"/>
                <a:cs typeface="Arial" panose="020B0604020202020204" pitchFamily="34" charset="0"/>
              </a:rPr>
              <a:t>-G</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9411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dirty="0"/>
              <a:t>RNA-Seq Technologies and Workflows</a:t>
            </a:r>
            <a:endParaRPr dirty="0"/>
          </a:p>
        </p:txBody>
      </p:sp>
      <p:pic>
        <p:nvPicPr>
          <p:cNvPr id="124" name="Google Shape;124;p18"/>
          <p:cNvPicPr preferRelativeResize="0"/>
          <p:nvPr/>
        </p:nvPicPr>
        <p:blipFill rotWithShape="1">
          <a:blip r:embed="rId3">
            <a:alphaModFix/>
          </a:blip>
          <a:srcRect l="2667" r="62321"/>
          <a:stretch/>
        </p:blipFill>
        <p:spPr>
          <a:xfrm>
            <a:off x="2933500" y="1417934"/>
            <a:ext cx="2932931" cy="4932068"/>
          </a:xfrm>
          <a:prstGeom prst="rect">
            <a:avLst/>
          </a:prstGeom>
          <a:noFill/>
          <a:ln>
            <a:noFill/>
          </a:ln>
        </p:spPr>
      </p:pic>
      <p:pic>
        <p:nvPicPr>
          <p:cNvPr id="125" name="Google Shape;125;p18"/>
          <p:cNvPicPr preferRelativeResize="0"/>
          <p:nvPr/>
        </p:nvPicPr>
        <p:blipFill rotWithShape="1">
          <a:blip r:embed="rId3">
            <a:alphaModFix/>
          </a:blip>
          <a:srcRect l="37678" r="31363"/>
          <a:stretch/>
        </p:blipFill>
        <p:spPr>
          <a:xfrm>
            <a:off x="5866434" y="1417934"/>
            <a:ext cx="2593497" cy="4932068"/>
          </a:xfrm>
          <a:prstGeom prst="rect">
            <a:avLst/>
          </a:prstGeom>
          <a:noFill/>
          <a:ln>
            <a:noFill/>
          </a:ln>
        </p:spPr>
      </p:pic>
      <p:pic>
        <p:nvPicPr>
          <p:cNvPr id="126" name="Google Shape;126;p18"/>
          <p:cNvPicPr preferRelativeResize="0"/>
          <p:nvPr/>
        </p:nvPicPr>
        <p:blipFill rotWithShape="1">
          <a:blip r:embed="rId3">
            <a:alphaModFix/>
          </a:blip>
          <a:srcRect l="68637"/>
          <a:stretch/>
        </p:blipFill>
        <p:spPr>
          <a:xfrm>
            <a:off x="8459936" y="1417934"/>
            <a:ext cx="2627465" cy="4932068"/>
          </a:xfrm>
          <a:prstGeom prst="rect">
            <a:avLst/>
          </a:prstGeom>
          <a:noFill/>
          <a:ln>
            <a:noFill/>
          </a:ln>
        </p:spPr>
      </p:pic>
      <p:sp>
        <p:nvSpPr>
          <p:cNvPr id="128" name="Google Shape;128;p18"/>
          <p:cNvSpPr/>
          <p:nvPr/>
        </p:nvSpPr>
        <p:spPr>
          <a:xfrm>
            <a:off x="955200" y="1735495"/>
            <a:ext cx="1484400" cy="600000"/>
          </a:xfrm>
          <a:prstGeom prst="roundRect">
            <a:avLst>
              <a:gd name="adj" fmla="val 16667"/>
            </a:avLst>
          </a:prstGeom>
          <a:solidFill>
            <a:srgbClr val="A2C4C9"/>
          </a:solidFill>
          <a:ln>
            <a:noFill/>
          </a:ln>
        </p:spPr>
        <p:txBody>
          <a:bodyPr spcFirstLastPara="1" wrap="square" lIns="121900" tIns="121900" rIns="121900" bIns="121900" anchor="ctr" anchorCtr="0">
            <a:noAutofit/>
          </a:bodyPr>
          <a:lstStyle/>
          <a:p>
            <a:pPr algn="ctr"/>
            <a:r>
              <a:rPr lang="en" sz="1467">
                <a:solidFill>
                  <a:srgbClr val="FFFFFF"/>
                </a:solidFill>
                <a:latin typeface="Lato"/>
                <a:ea typeface="Lato"/>
                <a:cs typeface="Lato"/>
                <a:sym typeface="Lato"/>
              </a:rPr>
              <a:t>RNA extraction</a:t>
            </a:r>
            <a:endParaRPr sz="1467">
              <a:solidFill>
                <a:srgbClr val="FFFFFF"/>
              </a:solidFill>
              <a:latin typeface="Lato"/>
              <a:ea typeface="Lato"/>
              <a:cs typeface="Lato"/>
              <a:sym typeface="Lato"/>
            </a:endParaRPr>
          </a:p>
        </p:txBody>
      </p:sp>
      <p:sp>
        <p:nvSpPr>
          <p:cNvPr id="129" name="Google Shape;129;p18"/>
          <p:cNvSpPr/>
          <p:nvPr/>
        </p:nvSpPr>
        <p:spPr>
          <a:xfrm>
            <a:off x="895600" y="2923100"/>
            <a:ext cx="1603600" cy="600000"/>
          </a:xfrm>
          <a:prstGeom prst="roundRect">
            <a:avLst>
              <a:gd name="adj" fmla="val 16667"/>
            </a:avLst>
          </a:prstGeom>
          <a:solidFill>
            <a:srgbClr val="76A5AF"/>
          </a:solidFill>
          <a:ln>
            <a:noFill/>
          </a:ln>
        </p:spPr>
        <p:txBody>
          <a:bodyPr spcFirstLastPara="1" wrap="square" lIns="121900" tIns="121900" rIns="121900" bIns="121900" anchor="ctr" anchorCtr="0">
            <a:noAutofit/>
          </a:bodyPr>
          <a:lstStyle/>
          <a:p>
            <a:pPr algn="ctr"/>
            <a:r>
              <a:rPr lang="en" sz="1467">
                <a:solidFill>
                  <a:srgbClr val="FFFFFF"/>
                </a:solidFill>
                <a:latin typeface="Lato"/>
                <a:ea typeface="Lato"/>
                <a:cs typeface="Lato"/>
                <a:sym typeface="Lato"/>
              </a:rPr>
              <a:t>Library preparation</a:t>
            </a:r>
            <a:endParaRPr sz="1467">
              <a:solidFill>
                <a:srgbClr val="FFFFFF"/>
              </a:solidFill>
              <a:latin typeface="Lato"/>
              <a:ea typeface="Lato"/>
              <a:cs typeface="Lato"/>
              <a:sym typeface="Lato"/>
            </a:endParaRPr>
          </a:p>
        </p:txBody>
      </p:sp>
      <p:cxnSp>
        <p:nvCxnSpPr>
          <p:cNvPr id="130" name="Google Shape;130;p18"/>
          <p:cNvCxnSpPr>
            <a:stCxn id="128" idx="2"/>
            <a:endCxn id="129" idx="0"/>
          </p:cNvCxnSpPr>
          <p:nvPr/>
        </p:nvCxnSpPr>
        <p:spPr>
          <a:xfrm>
            <a:off x="1697400" y="2335495"/>
            <a:ext cx="0" cy="587600"/>
          </a:xfrm>
          <a:prstGeom prst="straightConnector1">
            <a:avLst/>
          </a:prstGeom>
          <a:noFill/>
          <a:ln w="9525" cap="flat" cmpd="sng">
            <a:solidFill>
              <a:schemeClr val="dk2"/>
            </a:solidFill>
            <a:prstDash val="solid"/>
            <a:round/>
            <a:headEnd type="none" w="med" len="med"/>
            <a:tailEnd type="triangle" w="med" len="med"/>
          </a:ln>
        </p:spPr>
      </p:cxnSp>
      <p:sp>
        <p:nvSpPr>
          <p:cNvPr id="131" name="Google Shape;131;p18"/>
          <p:cNvSpPr/>
          <p:nvPr/>
        </p:nvSpPr>
        <p:spPr>
          <a:xfrm>
            <a:off x="895600" y="4110700"/>
            <a:ext cx="1603600" cy="600000"/>
          </a:xfrm>
          <a:prstGeom prst="roundRect">
            <a:avLst>
              <a:gd name="adj" fmla="val 16667"/>
            </a:avLst>
          </a:prstGeom>
          <a:solidFill>
            <a:srgbClr val="45818E"/>
          </a:solidFill>
          <a:ln>
            <a:noFill/>
          </a:ln>
        </p:spPr>
        <p:txBody>
          <a:bodyPr spcFirstLastPara="1" wrap="square" lIns="121900" tIns="121900" rIns="121900" bIns="121900" anchor="ctr" anchorCtr="0">
            <a:noAutofit/>
          </a:bodyPr>
          <a:lstStyle/>
          <a:p>
            <a:pPr algn="ctr"/>
            <a:r>
              <a:rPr lang="en" sz="1467">
                <a:solidFill>
                  <a:srgbClr val="FFFFFF"/>
                </a:solidFill>
                <a:latin typeface="Lato"/>
                <a:ea typeface="Lato"/>
                <a:cs typeface="Lato"/>
                <a:sym typeface="Lato"/>
              </a:rPr>
              <a:t>Sequencing</a:t>
            </a:r>
            <a:endParaRPr sz="1600">
              <a:latin typeface="Lato"/>
              <a:ea typeface="Lato"/>
              <a:cs typeface="Lato"/>
              <a:sym typeface="Lato"/>
            </a:endParaRPr>
          </a:p>
        </p:txBody>
      </p:sp>
      <p:cxnSp>
        <p:nvCxnSpPr>
          <p:cNvPr id="132" name="Google Shape;132;p18"/>
          <p:cNvCxnSpPr>
            <a:stCxn id="129" idx="2"/>
            <a:endCxn id="131" idx="0"/>
          </p:cNvCxnSpPr>
          <p:nvPr/>
        </p:nvCxnSpPr>
        <p:spPr>
          <a:xfrm>
            <a:off x="1697400" y="3523100"/>
            <a:ext cx="0" cy="587600"/>
          </a:xfrm>
          <a:prstGeom prst="straightConnector1">
            <a:avLst/>
          </a:prstGeom>
          <a:noFill/>
          <a:ln w="9525" cap="flat" cmpd="sng">
            <a:solidFill>
              <a:schemeClr val="dk2"/>
            </a:solidFill>
            <a:prstDash val="solid"/>
            <a:round/>
            <a:headEnd type="none" w="med" len="med"/>
            <a:tailEnd type="triangle" w="med" len="med"/>
          </a:ln>
        </p:spPr>
      </p:cxnSp>
      <p:cxnSp>
        <p:nvCxnSpPr>
          <p:cNvPr id="133" name="Google Shape;133;p18"/>
          <p:cNvCxnSpPr>
            <a:stCxn id="131" idx="2"/>
            <a:endCxn id="134" idx="0"/>
          </p:cNvCxnSpPr>
          <p:nvPr/>
        </p:nvCxnSpPr>
        <p:spPr>
          <a:xfrm>
            <a:off x="1697400" y="4710700"/>
            <a:ext cx="0" cy="587600"/>
          </a:xfrm>
          <a:prstGeom prst="straightConnector1">
            <a:avLst/>
          </a:prstGeom>
          <a:noFill/>
          <a:ln w="9525" cap="flat" cmpd="sng">
            <a:solidFill>
              <a:schemeClr val="dk2"/>
            </a:solidFill>
            <a:prstDash val="solid"/>
            <a:round/>
            <a:headEnd type="none" w="med" len="med"/>
            <a:tailEnd type="triangle" w="med" len="med"/>
          </a:ln>
        </p:spPr>
      </p:cxnSp>
      <p:sp>
        <p:nvSpPr>
          <p:cNvPr id="134" name="Google Shape;134;p18"/>
          <p:cNvSpPr/>
          <p:nvPr/>
        </p:nvSpPr>
        <p:spPr>
          <a:xfrm>
            <a:off x="895600" y="5298300"/>
            <a:ext cx="1603600" cy="600000"/>
          </a:xfrm>
          <a:prstGeom prst="roundRect">
            <a:avLst>
              <a:gd name="adj" fmla="val 16667"/>
            </a:avLst>
          </a:prstGeom>
          <a:solidFill>
            <a:srgbClr val="134F5C"/>
          </a:solidFill>
          <a:ln>
            <a:noFill/>
          </a:ln>
        </p:spPr>
        <p:txBody>
          <a:bodyPr spcFirstLastPara="1" wrap="square" lIns="121900" tIns="121900" rIns="121900" bIns="121900" anchor="ctr" anchorCtr="0">
            <a:noAutofit/>
          </a:bodyPr>
          <a:lstStyle/>
          <a:p>
            <a:pPr algn="ctr"/>
            <a:r>
              <a:rPr lang="en" sz="1467">
                <a:solidFill>
                  <a:srgbClr val="FFFFFF"/>
                </a:solidFill>
                <a:latin typeface="Lato"/>
                <a:ea typeface="Lato"/>
                <a:cs typeface="Lato"/>
                <a:sym typeface="Lato"/>
              </a:rPr>
              <a:t>Reads</a:t>
            </a:r>
            <a:endParaRPr sz="1467">
              <a:solidFill>
                <a:srgbClr val="FFFFFF"/>
              </a:solidFill>
              <a:latin typeface="Lato"/>
              <a:ea typeface="Lato"/>
              <a:cs typeface="Lato"/>
              <a:sym typeface="Lato"/>
            </a:endParaRPr>
          </a:p>
        </p:txBody>
      </p:sp>
      <p:sp>
        <p:nvSpPr>
          <p:cNvPr id="14" name="Footer Placeholder 7">
            <a:extLst>
              <a:ext uri="{FF2B5EF4-FFF2-40B4-BE49-F238E27FC236}">
                <a16:creationId xmlns:a16="http://schemas.microsoft.com/office/drawing/2014/main" id="{D8E77389-9DA3-5A4B-9686-E1745FBE4C01}"/>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
        <p:nvSpPr>
          <p:cNvPr id="2" name="TextBox 1">
            <a:extLst>
              <a:ext uri="{FF2B5EF4-FFF2-40B4-BE49-F238E27FC236}">
                <a16:creationId xmlns:a16="http://schemas.microsoft.com/office/drawing/2014/main" id="{A29B2BF6-B403-E441-BD55-CE7E43C1D387}"/>
              </a:ext>
            </a:extLst>
          </p:cNvPr>
          <p:cNvSpPr txBox="1"/>
          <p:nvPr/>
        </p:nvSpPr>
        <p:spPr>
          <a:xfrm>
            <a:off x="7443217" y="6602519"/>
            <a:ext cx="4645152" cy="246221"/>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Stark et al 2019, Nat Rev Genetics 20, 631-956</a:t>
            </a:r>
          </a:p>
        </p:txBody>
      </p:sp>
    </p:spTree>
    <p:extLst>
      <p:ext uri="{BB962C8B-B14F-4D97-AF65-F5344CB8AC3E}">
        <p14:creationId xmlns:p14="http://schemas.microsoft.com/office/powerpoint/2010/main" val="15783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 dirty="0"/>
              <a:t>Transcript Info Captured by Each Technology</a:t>
            </a:r>
            <a:endParaRPr dirty="0"/>
          </a:p>
        </p:txBody>
      </p:sp>
      <p:pic>
        <p:nvPicPr>
          <p:cNvPr id="140" name="Google Shape;140;p19"/>
          <p:cNvPicPr preferRelativeResize="0"/>
          <p:nvPr/>
        </p:nvPicPr>
        <p:blipFill rotWithShape="1">
          <a:blip r:embed="rId3">
            <a:alphaModFix/>
          </a:blip>
          <a:srcRect b="76119"/>
          <a:stretch/>
        </p:blipFill>
        <p:spPr>
          <a:xfrm>
            <a:off x="2374367" y="1536201"/>
            <a:ext cx="7443268" cy="1222667"/>
          </a:xfrm>
          <a:prstGeom prst="rect">
            <a:avLst/>
          </a:prstGeom>
          <a:noFill/>
          <a:ln>
            <a:noFill/>
          </a:ln>
        </p:spPr>
      </p:pic>
      <p:pic>
        <p:nvPicPr>
          <p:cNvPr id="141" name="Google Shape;141;p19"/>
          <p:cNvPicPr preferRelativeResize="0"/>
          <p:nvPr/>
        </p:nvPicPr>
        <p:blipFill rotWithShape="1">
          <a:blip r:embed="rId3">
            <a:alphaModFix/>
          </a:blip>
          <a:srcRect t="23880" b="58084"/>
          <a:stretch/>
        </p:blipFill>
        <p:spPr>
          <a:xfrm>
            <a:off x="2374367" y="2758868"/>
            <a:ext cx="7443268" cy="923401"/>
          </a:xfrm>
          <a:prstGeom prst="rect">
            <a:avLst/>
          </a:prstGeom>
          <a:noFill/>
          <a:ln>
            <a:noFill/>
          </a:ln>
        </p:spPr>
      </p:pic>
      <p:pic>
        <p:nvPicPr>
          <p:cNvPr id="142" name="Google Shape;142;p19"/>
          <p:cNvPicPr preferRelativeResize="0"/>
          <p:nvPr/>
        </p:nvPicPr>
        <p:blipFill rotWithShape="1">
          <a:blip r:embed="rId3">
            <a:alphaModFix/>
          </a:blip>
          <a:srcRect t="60807" b="24279"/>
          <a:stretch/>
        </p:blipFill>
        <p:spPr>
          <a:xfrm>
            <a:off x="2374367" y="4649700"/>
            <a:ext cx="7443268" cy="763601"/>
          </a:xfrm>
          <a:prstGeom prst="rect">
            <a:avLst/>
          </a:prstGeom>
          <a:noFill/>
          <a:ln>
            <a:noFill/>
          </a:ln>
        </p:spPr>
      </p:pic>
      <p:pic>
        <p:nvPicPr>
          <p:cNvPr id="143" name="Google Shape;143;p19"/>
          <p:cNvPicPr preferRelativeResize="0"/>
          <p:nvPr/>
        </p:nvPicPr>
        <p:blipFill rotWithShape="1">
          <a:blip r:embed="rId3">
            <a:alphaModFix/>
          </a:blip>
          <a:srcRect t="75721"/>
          <a:stretch/>
        </p:blipFill>
        <p:spPr>
          <a:xfrm>
            <a:off x="2374367" y="5413302"/>
            <a:ext cx="7443268" cy="1243133"/>
          </a:xfrm>
          <a:prstGeom prst="rect">
            <a:avLst/>
          </a:prstGeom>
          <a:noFill/>
          <a:ln>
            <a:noFill/>
          </a:ln>
        </p:spPr>
      </p:pic>
      <p:pic>
        <p:nvPicPr>
          <p:cNvPr id="145" name="Google Shape;145;p19"/>
          <p:cNvPicPr preferRelativeResize="0"/>
          <p:nvPr/>
        </p:nvPicPr>
        <p:blipFill rotWithShape="1">
          <a:blip r:embed="rId3">
            <a:alphaModFix/>
          </a:blip>
          <a:srcRect t="41914" b="39404"/>
          <a:stretch/>
        </p:blipFill>
        <p:spPr>
          <a:xfrm>
            <a:off x="2374367" y="3682268"/>
            <a:ext cx="7443268" cy="956465"/>
          </a:xfrm>
          <a:prstGeom prst="rect">
            <a:avLst/>
          </a:prstGeom>
          <a:noFill/>
          <a:ln>
            <a:noFill/>
          </a:ln>
        </p:spPr>
      </p:pic>
      <p:sp>
        <p:nvSpPr>
          <p:cNvPr id="9" name="Footer Placeholder 7">
            <a:extLst>
              <a:ext uri="{FF2B5EF4-FFF2-40B4-BE49-F238E27FC236}">
                <a16:creationId xmlns:a16="http://schemas.microsoft.com/office/drawing/2014/main" id="{D3798307-21B6-594B-8FC9-9537D1AB2932}"/>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sp>
        <p:nvSpPr>
          <p:cNvPr id="10" name="TextBox 9">
            <a:extLst>
              <a:ext uri="{FF2B5EF4-FFF2-40B4-BE49-F238E27FC236}">
                <a16:creationId xmlns:a16="http://schemas.microsoft.com/office/drawing/2014/main" id="{1B69448B-3B4B-AC43-A715-EDFF0E3FA356}"/>
              </a:ext>
            </a:extLst>
          </p:cNvPr>
          <p:cNvSpPr txBox="1"/>
          <p:nvPr/>
        </p:nvSpPr>
        <p:spPr>
          <a:xfrm>
            <a:off x="7443217" y="6602519"/>
            <a:ext cx="4645152" cy="246221"/>
          </a:xfrm>
          <a:prstGeom prst="rect">
            <a:avLst/>
          </a:prstGeom>
          <a:noFill/>
        </p:spPr>
        <p:txBody>
          <a:bodyPr wrap="square" rtlCol="0">
            <a:spAutoFit/>
          </a:bodyPr>
          <a:lstStyle/>
          <a:p>
            <a:pPr algn="r"/>
            <a:r>
              <a:rPr lang="en-US" sz="1000" dirty="0">
                <a:latin typeface="Arial" panose="020B0604020202020204" pitchFamily="34" charset="0"/>
                <a:cs typeface="Arial" panose="020B0604020202020204" pitchFamily="34" charset="0"/>
              </a:rPr>
              <a:t>Stark et al 2019, Nat Rev Genetics 20, 631-956</a:t>
            </a:r>
          </a:p>
        </p:txBody>
      </p:sp>
    </p:spTree>
    <p:extLst>
      <p:ext uri="{BB962C8B-B14F-4D97-AF65-F5344CB8AC3E}">
        <p14:creationId xmlns:p14="http://schemas.microsoft.com/office/powerpoint/2010/main" val="385081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1"/>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1"/>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6D08B-8123-2645-912E-09B35F1DBFDF}"/>
              </a:ext>
            </a:extLst>
          </p:cNvPr>
          <p:cNvSpPr>
            <a:spLocks noGrp="1"/>
          </p:cNvSpPr>
          <p:nvPr>
            <p:ph type="title"/>
          </p:nvPr>
        </p:nvSpPr>
        <p:spPr>
          <a:xfrm>
            <a:off x="279779" y="365125"/>
            <a:ext cx="10515600" cy="1325563"/>
          </a:xfrm>
        </p:spPr>
        <p:txBody>
          <a:bodyPr>
            <a:normAutofit/>
          </a:bodyPr>
          <a:lstStyle/>
          <a:p>
            <a:r>
              <a:rPr lang="en-US" sz="4000" dirty="0">
                <a:latin typeface="Arial" panose="020B0604020202020204" pitchFamily="34" charset="0"/>
                <a:cs typeface="Arial" panose="020B0604020202020204" pitchFamily="34" charset="0"/>
              </a:rPr>
              <a:t>Workflows for DGE</a:t>
            </a:r>
          </a:p>
        </p:txBody>
      </p:sp>
      <p:pic>
        <p:nvPicPr>
          <p:cNvPr id="4" name="Picture 3">
            <a:extLst>
              <a:ext uri="{FF2B5EF4-FFF2-40B4-BE49-F238E27FC236}">
                <a16:creationId xmlns:a16="http://schemas.microsoft.com/office/drawing/2014/main" id="{CD8FB35A-F96B-FA47-9469-2C0A85772ED8}"/>
              </a:ext>
            </a:extLst>
          </p:cNvPr>
          <p:cNvPicPr>
            <a:picLocks noChangeAspect="1"/>
          </p:cNvPicPr>
          <p:nvPr/>
        </p:nvPicPr>
        <p:blipFill>
          <a:blip r:embed="rId3"/>
          <a:stretch>
            <a:fillRect/>
          </a:stretch>
        </p:blipFill>
        <p:spPr>
          <a:xfrm>
            <a:off x="1711747" y="1211817"/>
            <a:ext cx="9083632" cy="5281058"/>
          </a:xfrm>
          <a:prstGeom prst="rect">
            <a:avLst/>
          </a:prstGeom>
        </p:spPr>
      </p:pic>
      <p:sp>
        <p:nvSpPr>
          <p:cNvPr id="5" name="Footer Placeholder 3">
            <a:extLst>
              <a:ext uri="{FF2B5EF4-FFF2-40B4-BE49-F238E27FC236}">
                <a16:creationId xmlns:a16="http://schemas.microsoft.com/office/drawing/2014/main" id="{EAE5D867-C3DD-124C-A2C3-BF9B459105A2}"/>
              </a:ext>
            </a:extLst>
          </p:cNvPr>
          <p:cNvSpPr>
            <a:spLocks noGrp="1"/>
          </p:cNvSpPr>
          <p:nvPr>
            <p:ph type="ftr" sz="quarter" idx="11"/>
          </p:nvPr>
        </p:nvSpPr>
        <p:spPr>
          <a:xfrm>
            <a:off x="188495" y="6435992"/>
            <a:ext cx="4114800" cy="365125"/>
          </a:xfrm>
        </p:spPr>
        <p:txBody>
          <a:bodyPr/>
          <a:lstStyle/>
          <a:p>
            <a:pPr algn="l"/>
            <a:r>
              <a:rPr lang="en-US" dirty="0"/>
              <a:t>CMM 262 Winter 2022</a:t>
            </a:r>
          </a:p>
        </p:txBody>
      </p:sp>
    </p:spTree>
    <p:extLst>
      <p:ext uri="{BB962C8B-B14F-4D97-AF65-F5344CB8AC3E}">
        <p14:creationId xmlns:p14="http://schemas.microsoft.com/office/powerpoint/2010/main" val="286503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188F-C438-9648-882D-B07DE304ACE1}"/>
              </a:ext>
            </a:extLst>
          </p:cNvPr>
          <p:cNvSpPr>
            <a:spLocks noGrp="1"/>
          </p:cNvSpPr>
          <p:nvPr>
            <p:ph type="title"/>
          </p:nvPr>
        </p:nvSpPr>
        <p:spPr>
          <a:xfrm>
            <a:off x="838200" y="365126"/>
            <a:ext cx="10515600" cy="983856"/>
          </a:xfrm>
        </p:spPr>
        <p:txBody>
          <a:bodyPr>
            <a:normAutofit/>
          </a:bodyPr>
          <a:lstStyle/>
          <a:p>
            <a:r>
              <a:rPr lang="en-US" sz="3600" dirty="0">
                <a:latin typeface="Arial" panose="020B0604020202020204" pitchFamily="34" charset="0"/>
                <a:cs typeface="Arial" panose="020B0604020202020204" pitchFamily="34" charset="0"/>
              </a:rPr>
              <a:t>RNA-Seq: Workflow Overview Part 1</a:t>
            </a:r>
          </a:p>
        </p:txBody>
      </p:sp>
      <p:sp>
        <p:nvSpPr>
          <p:cNvPr id="4" name="TextBox 3">
            <a:extLst>
              <a:ext uri="{FF2B5EF4-FFF2-40B4-BE49-F238E27FC236}">
                <a16:creationId xmlns:a16="http://schemas.microsoft.com/office/drawing/2014/main" id="{38E084EE-8665-BB41-BDC7-281B345B022E}"/>
              </a:ext>
            </a:extLst>
          </p:cNvPr>
          <p:cNvSpPr txBox="1"/>
          <p:nvPr/>
        </p:nvSpPr>
        <p:spPr>
          <a:xfrm>
            <a:off x="541020" y="3054689"/>
            <a:ext cx="1760220" cy="706934"/>
          </a:xfrm>
          <a:prstGeom prst="rect">
            <a:avLst/>
          </a:prstGeom>
          <a:solidFill>
            <a:srgbClr val="75A5AF"/>
          </a:solidFill>
          <a:ln>
            <a:noFill/>
          </a:ln>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Experimental design</a:t>
            </a:r>
          </a:p>
        </p:txBody>
      </p:sp>
      <p:sp>
        <p:nvSpPr>
          <p:cNvPr id="5" name="TextBox 4">
            <a:extLst>
              <a:ext uri="{FF2B5EF4-FFF2-40B4-BE49-F238E27FC236}">
                <a16:creationId xmlns:a16="http://schemas.microsoft.com/office/drawing/2014/main" id="{DDBD0FE4-BA26-1D4E-B22C-F60C7B56F89A}"/>
              </a:ext>
            </a:extLst>
          </p:cNvPr>
          <p:cNvSpPr txBox="1"/>
          <p:nvPr/>
        </p:nvSpPr>
        <p:spPr>
          <a:xfrm>
            <a:off x="3421380" y="3055665"/>
            <a:ext cx="2674620" cy="707886"/>
          </a:xfrm>
          <a:prstGeom prst="rect">
            <a:avLst/>
          </a:prstGeom>
          <a:solidFill>
            <a:srgbClr val="75A5AF"/>
          </a:solidFill>
          <a:ln>
            <a:noFill/>
          </a:ln>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RNA extraction/enrichment </a:t>
            </a:r>
          </a:p>
        </p:txBody>
      </p:sp>
      <p:sp>
        <p:nvSpPr>
          <p:cNvPr id="6" name="TextBox 5">
            <a:extLst>
              <a:ext uri="{FF2B5EF4-FFF2-40B4-BE49-F238E27FC236}">
                <a16:creationId xmlns:a16="http://schemas.microsoft.com/office/drawing/2014/main" id="{853DDEB8-F812-ED4E-906E-55C822B287B0}"/>
              </a:ext>
            </a:extLst>
          </p:cNvPr>
          <p:cNvSpPr txBox="1"/>
          <p:nvPr/>
        </p:nvSpPr>
        <p:spPr>
          <a:xfrm>
            <a:off x="7218745" y="3026666"/>
            <a:ext cx="1859280" cy="1015663"/>
          </a:xfrm>
          <a:prstGeom prst="rect">
            <a:avLst/>
          </a:prstGeom>
          <a:solidFill>
            <a:srgbClr val="75A5AF"/>
          </a:solidFill>
          <a:ln>
            <a:noFill/>
          </a:ln>
        </p:spPr>
        <p:txBody>
          <a:bodyPr wrap="square" rtlCol="0">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Library preparation</a:t>
            </a: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QC</a:t>
            </a:r>
          </a:p>
        </p:txBody>
      </p:sp>
      <p:sp>
        <p:nvSpPr>
          <p:cNvPr id="7" name="TextBox 6">
            <a:extLst>
              <a:ext uri="{FF2B5EF4-FFF2-40B4-BE49-F238E27FC236}">
                <a16:creationId xmlns:a16="http://schemas.microsoft.com/office/drawing/2014/main" id="{D0E34475-2153-A045-A7A4-5926BD1C6681}"/>
              </a:ext>
            </a:extLst>
          </p:cNvPr>
          <p:cNvSpPr txBox="1"/>
          <p:nvPr/>
        </p:nvSpPr>
        <p:spPr>
          <a:xfrm>
            <a:off x="9895872" y="3149627"/>
            <a:ext cx="1859280" cy="400110"/>
          </a:xfrm>
          <a:prstGeom prst="rect">
            <a:avLst/>
          </a:prstGeom>
          <a:solidFill>
            <a:srgbClr val="75A5AF"/>
          </a:solidFill>
          <a:ln>
            <a:noFill/>
          </a:ln>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Sequencing</a:t>
            </a:r>
          </a:p>
        </p:txBody>
      </p:sp>
      <p:sp>
        <p:nvSpPr>
          <p:cNvPr id="19" name="TextBox 18">
            <a:extLst>
              <a:ext uri="{FF2B5EF4-FFF2-40B4-BE49-F238E27FC236}">
                <a16:creationId xmlns:a16="http://schemas.microsoft.com/office/drawing/2014/main" id="{A0CF762A-1161-444F-AFB7-A667C562570F}"/>
              </a:ext>
            </a:extLst>
          </p:cNvPr>
          <p:cNvSpPr txBox="1"/>
          <p:nvPr/>
        </p:nvSpPr>
        <p:spPr>
          <a:xfrm>
            <a:off x="4897538" y="1748441"/>
            <a:ext cx="2396924" cy="400110"/>
          </a:xfrm>
          <a:prstGeom prst="rect">
            <a:avLst/>
          </a:prstGeom>
          <a:solidFill>
            <a:srgbClr val="75A5AF"/>
          </a:solidFill>
          <a:ln>
            <a:noFill/>
          </a:ln>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1. Data generation</a:t>
            </a:r>
          </a:p>
        </p:txBody>
      </p:sp>
      <p:cxnSp>
        <p:nvCxnSpPr>
          <p:cNvPr id="9" name="Straight Arrow Connector 8">
            <a:extLst>
              <a:ext uri="{FF2B5EF4-FFF2-40B4-BE49-F238E27FC236}">
                <a16:creationId xmlns:a16="http://schemas.microsoft.com/office/drawing/2014/main" id="{60A781BF-7182-4948-8C86-4AF8AE55A4FB}"/>
              </a:ext>
            </a:extLst>
          </p:cNvPr>
          <p:cNvCxnSpPr>
            <a:stCxn id="4" idx="3"/>
            <a:endCxn id="5" idx="1"/>
          </p:cNvCxnSpPr>
          <p:nvPr/>
        </p:nvCxnSpPr>
        <p:spPr>
          <a:xfrm>
            <a:off x="2301240" y="3408156"/>
            <a:ext cx="1120140" cy="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F3919AD-6BFC-AE47-ACF3-3B261766F9B4}"/>
              </a:ext>
            </a:extLst>
          </p:cNvPr>
          <p:cNvCxnSpPr/>
          <p:nvPr/>
        </p:nvCxnSpPr>
        <p:spPr>
          <a:xfrm>
            <a:off x="6096000" y="3408156"/>
            <a:ext cx="1120140" cy="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404D2F6-17D4-C64D-BB8B-22EBD6C67C61}"/>
              </a:ext>
            </a:extLst>
          </p:cNvPr>
          <p:cNvCxnSpPr>
            <a:cxnSpLocks/>
            <a:endCxn id="7" idx="1"/>
          </p:cNvCxnSpPr>
          <p:nvPr/>
        </p:nvCxnSpPr>
        <p:spPr>
          <a:xfrm>
            <a:off x="9103584" y="3348230"/>
            <a:ext cx="792288" cy="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849017CF-EFB6-FB47-9615-F148B111547B}"/>
              </a:ext>
            </a:extLst>
          </p:cNvPr>
          <p:cNvSpPr>
            <a:spLocks noGrp="1"/>
          </p:cNvSpPr>
          <p:nvPr>
            <p:ph type="ftr" sz="quarter" idx="11"/>
          </p:nvPr>
        </p:nvSpPr>
        <p:spPr>
          <a:xfrm>
            <a:off x="-1253490" y="6492874"/>
            <a:ext cx="4114800" cy="365125"/>
          </a:xfrm>
        </p:spPr>
        <p:txBody>
          <a:bodyPr/>
          <a:lstStyle/>
          <a:p>
            <a:r>
              <a:rPr lang="en-US"/>
              <a:t>CMM 262 Winter 2022</a:t>
            </a:r>
          </a:p>
        </p:txBody>
      </p:sp>
      <p:sp>
        <p:nvSpPr>
          <p:cNvPr id="26" name="TextBox 25">
            <a:extLst>
              <a:ext uri="{FF2B5EF4-FFF2-40B4-BE49-F238E27FC236}">
                <a16:creationId xmlns:a16="http://schemas.microsoft.com/office/drawing/2014/main" id="{CB2F068D-ABEF-7D46-8A01-EFC219F0C743}"/>
              </a:ext>
            </a:extLst>
          </p:cNvPr>
          <p:cNvSpPr txBox="1"/>
          <p:nvPr/>
        </p:nvSpPr>
        <p:spPr>
          <a:xfrm>
            <a:off x="3986626" y="2329986"/>
            <a:ext cx="4309479" cy="400110"/>
          </a:xfrm>
          <a:prstGeom prst="rect">
            <a:avLst/>
          </a:prstGeom>
          <a:solidFill>
            <a:srgbClr val="75A5AF"/>
          </a:solidFill>
          <a:ln>
            <a:noFill/>
          </a:ln>
        </p:spPr>
        <p:txBody>
          <a:bodyPr wrap="square" rtlCol="0">
            <a:spAutoFit/>
          </a:bodyPr>
          <a:lstStyle/>
          <a:p>
            <a:pPr algn="ctr"/>
            <a:r>
              <a:rPr lang="en-US" sz="2000" dirty="0">
                <a:solidFill>
                  <a:schemeClr val="bg1"/>
                </a:solidFill>
                <a:latin typeface="Arial" panose="020B0604020202020204" pitchFamily="34" charset="0"/>
                <a:cs typeface="Arial" panose="020B0604020202020204" pitchFamily="34" charset="0"/>
              </a:rPr>
              <a:t>Illumina short reads workflow</a:t>
            </a:r>
          </a:p>
        </p:txBody>
      </p:sp>
    </p:spTree>
    <p:extLst>
      <p:ext uri="{BB962C8B-B14F-4D97-AF65-F5344CB8AC3E}">
        <p14:creationId xmlns:p14="http://schemas.microsoft.com/office/powerpoint/2010/main" val="296885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188F-C438-9648-882D-B07DE304ACE1}"/>
              </a:ext>
            </a:extLst>
          </p:cNvPr>
          <p:cNvSpPr>
            <a:spLocks noGrp="1"/>
          </p:cNvSpPr>
          <p:nvPr>
            <p:ph type="title"/>
          </p:nvPr>
        </p:nvSpPr>
        <p:spPr>
          <a:xfrm>
            <a:off x="838200" y="365126"/>
            <a:ext cx="10515600" cy="983856"/>
          </a:xfrm>
        </p:spPr>
        <p:txBody>
          <a:bodyPr>
            <a:normAutofit/>
          </a:bodyPr>
          <a:lstStyle/>
          <a:p>
            <a:r>
              <a:rPr lang="en-US" sz="3600" dirty="0">
                <a:latin typeface="Arial" panose="020B0604020202020204" pitchFamily="34" charset="0"/>
                <a:cs typeface="Arial" panose="020B0604020202020204" pitchFamily="34" charset="0"/>
              </a:rPr>
              <a:t>RNA-Seq: Workflow Overview Part 2</a:t>
            </a:r>
          </a:p>
        </p:txBody>
      </p:sp>
      <p:sp>
        <p:nvSpPr>
          <p:cNvPr id="12" name="TextBox 11">
            <a:extLst>
              <a:ext uri="{FF2B5EF4-FFF2-40B4-BE49-F238E27FC236}">
                <a16:creationId xmlns:a16="http://schemas.microsoft.com/office/drawing/2014/main" id="{150F724D-D1B7-2245-9E7D-EF49B0E779A6}"/>
              </a:ext>
            </a:extLst>
          </p:cNvPr>
          <p:cNvSpPr txBox="1"/>
          <p:nvPr/>
        </p:nvSpPr>
        <p:spPr>
          <a:xfrm>
            <a:off x="4586370" y="1414579"/>
            <a:ext cx="2225910" cy="400110"/>
          </a:xfrm>
          <a:prstGeom prst="rect">
            <a:avLst/>
          </a:prstGeom>
          <a:solidFill>
            <a:schemeClr val="bg2"/>
          </a:solid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2. Data analysis</a:t>
            </a:r>
          </a:p>
        </p:txBody>
      </p:sp>
      <p:sp>
        <p:nvSpPr>
          <p:cNvPr id="14" name="TextBox 13">
            <a:extLst>
              <a:ext uri="{FF2B5EF4-FFF2-40B4-BE49-F238E27FC236}">
                <a16:creationId xmlns:a16="http://schemas.microsoft.com/office/drawing/2014/main" id="{53BEAE2E-7598-1E46-9256-9C23FF7E1250}"/>
              </a:ext>
            </a:extLst>
          </p:cNvPr>
          <p:cNvSpPr txBox="1"/>
          <p:nvPr/>
        </p:nvSpPr>
        <p:spPr>
          <a:xfrm>
            <a:off x="2457015" y="2525155"/>
            <a:ext cx="1859280" cy="400110"/>
          </a:xfrm>
          <a:prstGeom prst="rect">
            <a:avLst/>
          </a:prstGeom>
          <a:solidFill>
            <a:schemeClr val="bg2"/>
          </a:solid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Read counts</a:t>
            </a:r>
          </a:p>
        </p:txBody>
      </p:sp>
      <p:sp>
        <p:nvSpPr>
          <p:cNvPr id="15" name="TextBox 14">
            <a:extLst>
              <a:ext uri="{FF2B5EF4-FFF2-40B4-BE49-F238E27FC236}">
                <a16:creationId xmlns:a16="http://schemas.microsoft.com/office/drawing/2014/main" id="{2C3B14D0-5FF4-0F49-B5A1-DCD55C7BB78F}"/>
              </a:ext>
            </a:extLst>
          </p:cNvPr>
          <p:cNvSpPr txBox="1"/>
          <p:nvPr/>
        </p:nvSpPr>
        <p:spPr>
          <a:xfrm>
            <a:off x="4590325" y="2525155"/>
            <a:ext cx="1859280" cy="400110"/>
          </a:xfrm>
          <a:prstGeom prst="rect">
            <a:avLst/>
          </a:prstGeom>
          <a:solidFill>
            <a:schemeClr val="bg2"/>
          </a:solid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QC</a:t>
            </a:r>
          </a:p>
        </p:txBody>
      </p:sp>
      <p:sp>
        <p:nvSpPr>
          <p:cNvPr id="16" name="TextBox 15">
            <a:extLst>
              <a:ext uri="{FF2B5EF4-FFF2-40B4-BE49-F238E27FC236}">
                <a16:creationId xmlns:a16="http://schemas.microsoft.com/office/drawing/2014/main" id="{7FE2D10C-F915-B44E-82FA-4A981C05B24D}"/>
              </a:ext>
            </a:extLst>
          </p:cNvPr>
          <p:cNvSpPr txBox="1"/>
          <p:nvPr/>
        </p:nvSpPr>
        <p:spPr>
          <a:xfrm>
            <a:off x="6731255" y="2199111"/>
            <a:ext cx="3185160" cy="1323439"/>
          </a:xfrm>
          <a:prstGeom prst="rect">
            <a:avLst/>
          </a:prstGeom>
          <a:solidFill>
            <a:schemeClr val="bg2"/>
          </a:solidFill>
          <a:ln>
            <a:noFill/>
          </a:ln>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Filtering</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Normalization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Statistical Analysis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Data Mining</a:t>
            </a:r>
          </a:p>
        </p:txBody>
      </p:sp>
      <p:sp>
        <p:nvSpPr>
          <p:cNvPr id="17" name="TextBox 16">
            <a:extLst>
              <a:ext uri="{FF2B5EF4-FFF2-40B4-BE49-F238E27FC236}">
                <a16:creationId xmlns:a16="http://schemas.microsoft.com/office/drawing/2014/main" id="{BC6FC8D2-0166-4F45-9CE7-1737350858CE}"/>
              </a:ext>
            </a:extLst>
          </p:cNvPr>
          <p:cNvSpPr txBox="1"/>
          <p:nvPr/>
        </p:nvSpPr>
        <p:spPr>
          <a:xfrm>
            <a:off x="10195560" y="2393354"/>
            <a:ext cx="1859280" cy="707886"/>
          </a:xfrm>
          <a:prstGeom prst="rect">
            <a:avLst/>
          </a:prstGeom>
          <a:solidFill>
            <a:schemeClr val="bg2"/>
          </a:solidFill>
          <a:ln>
            <a:noFill/>
          </a:ln>
        </p:spPr>
        <p:txBody>
          <a:bodyPr wrap="square" rtlCol="0">
            <a:spAutoFit/>
          </a:bodyPr>
          <a:lstStyle/>
          <a:p>
            <a:pPr algn="ctr"/>
            <a:r>
              <a:rPr lang="en-US" sz="2000" dirty="0">
                <a:latin typeface="Arial" panose="020B0604020202020204" pitchFamily="34" charset="0"/>
                <a:cs typeface="Arial" panose="020B0604020202020204" pitchFamily="34" charset="0"/>
              </a:rPr>
              <a:t>Biological interpretation</a:t>
            </a:r>
          </a:p>
        </p:txBody>
      </p:sp>
      <p:sp>
        <p:nvSpPr>
          <p:cNvPr id="18" name="TextBox 17">
            <a:extLst>
              <a:ext uri="{FF2B5EF4-FFF2-40B4-BE49-F238E27FC236}">
                <a16:creationId xmlns:a16="http://schemas.microsoft.com/office/drawing/2014/main" id="{44B95EFC-9695-1A41-9B42-4A6D7649502F}"/>
              </a:ext>
            </a:extLst>
          </p:cNvPr>
          <p:cNvSpPr txBox="1"/>
          <p:nvPr/>
        </p:nvSpPr>
        <p:spPr>
          <a:xfrm>
            <a:off x="327660" y="2371267"/>
            <a:ext cx="1859280" cy="707886"/>
          </a:xfrm>
          <a:prstGeom prst="rect">
            <a:avLst/>
          </a:prstGeom>
          <a:solidFill>
            <a:schemeClr val="bg2"/>
          </a:solidFill>
          <a:ln>
            <a:noFill/>
          </a:ln>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Trimming</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Alignment</a:t>
            </a:r>
          </a:p>
        </p:txBody>
      </p:sp>
      <p:cxnSp>
        <p:nvCxnSpPr>
          <p:cNvPr id="22" name="Straight Arrow Connector 21">
            <a:extLst>
              <a:ext uri="{FF2B5EF4-FFF2-40B4-BE49-F238E27FC236}">
                <a16:creationId xmlns:a16="http://schemas.microsoft.com/office/drawing/2014/main" id="{AF5C9653-8BCA-5D44-B117-E6F9DE71A9AB}"/>
              </a:ext>
            </a:extLst>
          </p:cNvPr>
          <p:cNvCxnSpPr>
            <a:cxnSpLocks/>
            <a:endCxn id="14" idx="1"/>
          </p:cNvCxnSpPr>
          <p:nvPr/>
        </p:nvCxnSpPr>
        <p:spPr>
          <a:xfrm>
            <a:off x="2175365" y="2723758"/>
            <a:ext cx="281650" cy="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57DD9A-9257-1346-B34E-9785D8800475}"/>
              </a:ext>
            </a:extLst>
          </p:cNvPr>
          <p:cNvCxnSpPr>
            <a:cxnSpLocks/>
          </p:cNvCxnSpPr>
          <p:nvPr/>
        </p:nvCxnSpPr>
        <p:spPr>
          <a:xfrm>
            <a:off x="4304720" y="2722306"/>
            <a:ext cx="281650" cy="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9366353-6113-0340-BD69-9F099D13A62F}"/>
              </a:ext>
            </a:extLst>
          </p:cNvPr>
          <p:cNvCxnSpPr>
            <a:cxnSpLocks/>
          </p:cNvCxnSpPr>
          <p:nvPr/>
        </p:nvCxnSpPr>
        <p:spPr>
          <a:xfrm>
            <a:off x="6448445" y="2715042"/>
            <a:ext cx="281650" cy="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7BE43B9-E417-8241-B21B-B25CCCEE8346}"/>
              </a:ext>
            </a:extLst>
          </p:cNvPr>
          <p:cNvCxnSpPr>
            <a:cxnSpLocks/>
          </p:cNvCxnSpPr>
          <p:nvPr/>
        </p:nvCxnSpPr>
        <p:spPr>
          <a:xfrm>
            <a:off x="9919022" y="2770447"/>
            <a:ext cx="281650" cy="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849017CF-EFB6-FB47-9615-F148B111547B}"/>
              </a:ext>
            </a:extLst>
          </p:cNvPr>
          <p:cNvSpPr>
            <a:spLocks noGrp="1"/>
          </p:cNvSpPr>
          <p:nvPr>
            <p:ph type="ftr" sz="quarter" idx="11"/>
          </p:nvPr>
        </p:nvSpPr>
        <p:spPr>
          <a:xfrm>
            <a:off x="-1253490" y="6492874"/>
            <a:ext cx="4114800" cy="365125"/>
          </a:xfrm>
        </p:spPr>
        <p:txBody>
          <a:bodyPr/>
          <a:lstStyle/>
          <a:p>
            <a:r>
              <a:rPr lang="en-US"/>
              <a:t>CMM 262 Winter 2022</a:t>
            </a:r>
          </a:p>
        </p:txBody>
      </p:sp>
      <p:sp>
        <p:nvSpPr>
          <p:cNvPr id="27" name="Google Shape;196;p22">
            <a:extLst>
              <a:ext uri="{FF2B5EF4-FFF2-40B4-BE49-F238E27FC236}">
                <a16:creationId xmlns:a16="http://schemas.microsoft.com/office/drawing/2014/main" id="{4FB5963D-26ED-E842-984C-4869D982E312}"/>
              </a:ext>
            </a:extLst>
          </p:cNvPr>
          <p:cNvSpPr txBox="1">
            <a:spLocks/>
          </p:cNvSpPr>
          <p:nvPr/>
        </p:nvSpPr>
        <p:spPr>
          <a:xfrm>
            <a:off x="4390301" y="3181891"/>
            <a:ext cx="2638616" cy="1284915"/>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NZ" sz="2000" dirty="0" err="1">
                <a:solidFill>
                  <a:srgbClr val="000000"/>
                </a:solidFill>
                <a:latin typeface="Arial" panose="020B0604020202020204" pitchFamily="34" charset="0"/>
                <a:ea typeface="Raleway"/>
                <a:cs typeface="Arial" panose="020B0604020202020204" pitchFamily="34" charset="0"/>
                <a:sym typeface="Raleway"/>
              </a:rPr>
              <a:t>FastQC</a:t>
            </a:r>
            <a:r>
              <a:rPr lang="en-NZ" sz="2000" dirty="0">
                <a:solidFill>
                  <a:srgbClr val="000000"/>
                </a:solidFill>
                <a:latin typeface="Arial" panose="020B0604020202020204" pitchFamily="34" charset="0"/>
                <a:ea typeface="Raleway"/>
                <a:cs typeface="Arial" panose="020B0604020202020204" pitchFamily="34" charset="0"/>
                <a:sym typeface="Raleway"/>
              </a:rPr>
              <a:t>, </a:t>
            </a:r>
            <a:r>
              <a:rPr lang="en-NZ" sz="2000" dirty="0" err="1">
                <a:solidFill>
                  <a:srgbClr val="000000"/>
                </a:solidFill>
                <a:latin typeface="Arial" panose="020B0604020202020204" pitchFamily="34" charset="0"/>
                <a:ea typeface="Raleway"/>
                <a:cs typeface="Arial" panose="020B0604020202020204" pitchFamily="34" charset="0"/>
                <a:sym typeface="Raleway"/>
              </a:rPr>
              <a:t>MultiQC</a:t>
            </a:r>
            <a:endParaRPr lang="en-NZ" sz="2000" dirty="0">
              <a:solidFill>
                <a:srgbClr val="000000"/>
              </a:solidFill>
              <a:latin typeface="Arial" panose="020B0604020202020204" pitchFamily="34" charset="0"/>
              <a:ea typeface="Raleway"/>
              <a:cs typeface="Arial" panose="020B0604020202020204" pitchFamily="34" charset="0"/>
              <a:sym typeface="Raleway"/>
            </a:endParaRPr>
          </a:p>
          <a:p>
            <a:pPr>
              <a:lnSpc>
                <a:spcPct val="100000"/>
              </a:lnSpc>
            </a:pPr>
            <a:r>
              <a:rPr lang="en-NZ" sz="2000" dirty="0" err="1">
                <a:solidFill>
                  <a:srgbClr val="000000"/>
                </a:solidFill>
                <a:latin typeface="Arial" panose="020B0604020202020204" pitchFamily="34" charset="0"/>
                <a:ea typeface="Raleway"/>
                <a:cs typeface="Arial" panose="020B0604020202020204" pitchFamily="34" charset="0"/>
                <a:sym typeface="Raleway"/>
              </a:rPr>
              <a:t>Samtools</a:t>
            </a:r>
            <a:endParaRPr lang="en-NZ" sz="2000" dirty="0">
              <a:solidFill>
                <a:srgbClr val="000000"/>
              </a:solidFill>
              <a:latin typeface="Arial" panose="020B0604020202020204" pitchFamily="34" charset="0"/>
              <a:ea typeface="Raleway"/>
              <a:cs typeface="Arial" panose="020B0604020202020204" pitchFamily="34" charset="0"/>
              <a:sym typeface="Raleway"/>
            </a:endParaRPr>
          </a:p>
        </p:txBody>
      </p:sp>
      <p:sp>
        <p:nvSpPr>
          <p:cNvPr id="28" name="Google Shape;196;p22">
            <a:extLst>
              <a:ext uri="{FF2B5EF4-FFF2-40B4-BE49-F238E27FC236}">
                <a16:creationId xmlns:a16="http://schemas.microsoft.com/office/drawing/2014/main" id="{085ABCC7-1BA6-1349-AF30-B6BB9897EEDE}"/>
              </a:ext>
            </a:extLst>
          </p:cNvPr>
          <p:cNvSpPr txBox="1">
            <a:spLocks/>
          </p:cNvSpPr>
          <p:nvPr/>
        </p:nvSpPr>
        <p:spPr>
          <a:xfrm>
            <a:off x="315884" y="3255926"/>
            <a:ext cx="2113410" cy="1975644"/>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NZ" sz="2000" dirty="0" err="1">
                <a:solidFill>
                  <a:srgbClr val="000000"/>
                </a:solidFill>
                <a:latin typeface="Arial" panose="020B0604020202020204" pitchFamily="34" charset="0"/>
                <a:ea typeface="Raleway"/>
                <a:cs typeface="Arial" panose="020B0604020202020204" pitchFamily="34" charset="0"/>
                <a:sym typeface="Raleway"/>
              </a:rPr>
              <a:t>Trimmomatic</a:t>
            </a:r>
            <a:endParaRPr lang="en-NZ" sz="2000" dirty="0">
              <a:solidFill>
                <a:srgbClr val="000000"/>
              </a:solidFill>
              <a:latin typeface="Arial" panose="020B0604020202020204" pitchFamily="34" charset="0"/>
              <a:ea typeface="Raleway"/>
              <a:cs typeface="Arial" panose="020B0604020202020204" pitchFamily="34" charset="0"/>
              <a:sym typeface="Raleway"/>
            </a:endParaRPr>
          </a:p>
          <a:p>
            <a:pPr>
              <a:lnSpc>
                <a:spcPct val="100000"/>
              </a:lnSpc>
            </a:pPr>
            <a:r>
              <a:rPr lang="en-NZ" sz="2000" dirty="0" err="1">
                <a:solidFill>
                  <a:srgbClr val="000000"/>
                </a:solidFill>
                <a:latin typeface="Arial" panose="020B0604020202020204" pitchFamily="34" charset="0"/>
                <a:ea typeface="Raleway"/>
                <a:cs typeface="Arial" panose="020B0604020202020204" pitchFamily="34" charset="0"/>
                <a:sym typeface="Raleway"/>
              </a:rPr>
              <a:t>cutAdapt</a:t>
            </a:r>
            <a:endParaRPr lang="en-NZ" sz="2000" dirty="0">
              <a:latin typeface="Arial" panose="020B0604020202020204" pitchFamily="34" charset="0"/>
              <a:ea typeface="Raleway"/>
              <a:cs typeface="Arial" panose="020B0604020202020204" pitchFamily="34" charset="0"/>
              <a:sym typeface="Raleway"/>
            </a:endParaRPr>
          </a:p>
          <a:p>
            <a:pPr>
              <a:lnSpc>
                <a:spcPct val="100000"/>
              </a:lnSpc>
            </a:pPr>
            <a:r>
              <a:rPr lang="en-NZ" sz="2000" dirty="0">
                <a:solidFill>
                  <a:srgbClr val="000000"/>
                </a:solidFill>
                <a:latin typeface="Arial" panose="020B0604020202020204" pitchFamily="34" charset="0"/>
                <a:ea typeface="Raleway"/>
                <a:cs typeface="Arial" panose="020B0604020202020204" pitchFamily="34" charset="0"/>
                <a:sym typeface="Raleway"/>
              </a:rPr>
              <a:t>STAR</a:t>
            </a:r>
            <a:endParaRPr lang="en-NZ" sz="2000" dirty="0">
              <a:latin typeface="Arial" panose="020B0604020202020204" pitchFamily="34" charset="0"/>
              <a:ea typeface="Raleway"/>
              <a:cs typeface="Arial" panose="020B0604020202020204" pitchFamily="34" charset="0"/>
              <a:sym typeface="Raleway"/>
            </a:endParaRPr>
          </a:p>
        </p:txBody>
      </p:sp>
      <p:sp>
        <p:nvSpPr>
          <p:cNvPr id="29" name="Google Shape;196;p22">
            <a:extLst>
              <a:ext uri="{FF2B5EF4-FFF2-40B4-BE49-F238E27FC236}">
                <a16:creationId xmlns:a16="http://schemas.microsoft.com/office/drawing/2014/main" id="{4398183C-ED4A-A949-B1C7-18919E2CC781}"/>
              </a:ext>
            </a:extLst>
          </p:cNvPr>
          <p:cNvSpPr txBox="1">
            <a:spLocks/>
          </p:cNvSpPr>
          <p:nvPr/>
        </p:nvSpPr>
        <p:spPr>
          <a:xfrm>
            <a:off x="2276891" y="3251345"/>
            <a:ext cx="2113410" cy="1975644"/>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NZ" sz="2000" dirty="0" err="1">
                <a:latin typeface="Arial" panose="020B0604020202020204" pitchFamily="34" charset="0"/>
                <a:ea typeface="Raleway"/>
                <a:cs typeface="Arial" panose="020B0604020202020204" pitchFamily="34" charset="0"/>
                <a:sym typeface="Raleway"/>
              </a:rPr>
              <a:t>featureCounts</a:t>
            </a:r>
            <a:r>
              <a:rPr lang="en-NZ" sz="2000" dirty="0">
                <a:latin typeface="Arial" panose="020B0604020202020204" pitchFamily="34" charset="0"/>
                <a:ea typeface="Raleway"/>
                <a:cs typeface="Arial" panose="020B0604020202020204" pitchFamily="34" charset="0"/>
                <a:sym typeface="Raleway"/>
              </a:rPr>
              <a:t> (subread)</a:t>
            </a:r>
          </a:p>
        </p:txBody>
      </p:sp>
    </p:spTree>
    <p:extLst>
      <p:ext uri="{BB962C8B-B14F-4D97-AF65-F5344CB8AC3E}">
        <p14:creationId xmlns:p14="http://schemas.microsoft.com/office/powerpoint/2010/main" val="37651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7"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EA3D2-F072-C842-B83B-202F984B4B88}"/>
              </a:ext>
            </a:extLst>
          </p:cNvPr>
          <p:cNvSpPr>
            <a:spLocks noGrp="1"/>
          </p:cNvSpPr>
          <p:nvPr>
            <p:ph type="title"/>
          </p:nvPr>
        </p:nvSpPr>
        <p:spPr>
          <a:xfrm>
            <a:off x="2909454" y="2766218"/>
            <a:ext cx="6633556" cy="1325563"/>
          </a:xfrm>
          <a:solidFill>
            <a:srgbClr val="74A5B0"/>
          </a:solidFill>
        </p:spPr>
        <p:txBody>
          <a:bodyPr/>
          <a:lstStyle/>
          <a:p>
            <a:pPr algn="ctr"/>
            <a:r>
              <a:rPr lang="en-US" dirty="0">
                <a:solidFill>
                  <a:schemeClr val="bg1"/>
                </a:solidFill>
                <a:latin typeface="Arial" panose="020B0604020202020204" pitchFamily="34" charset="0"/>
                <a:cs typeface="Arial" panose="020B0604020202020204" pitchFamily="34" charset="0"/>
              </a:rPr>
              <a:t>Part 1: Data Generation</a:t>
            </a:r>
          </a:p>
        </p:txBody>
      </p:sp>
      <p:sp>
        <p:nvSpPr>
          <p:cNvPr id="4" name="Footer Placeholder 3">
            <a:extLst>
              <a:ext uri="{FF2B5EF4-FFF2-40B4-BE49-F238E27FC236}">
                <a16:creationId xmlns:a16="http://schemas.microsoft.com/office/drawing/2014/main" id="{15BAB9EC-02EE-C14D-9D37-36C392228472}"/>
              </a:ext>
            </a:extLst>
          </p:cNvPr>
          <p:cNvSpPr>
            <a:spLocks noGrp="1"/>
          </p:cNvSpPr>
          <p:nvPr>
            <p:ph type="ftr" sz="quarter" idx="11"/>
          </p:nvPr>
        </p:nvSpPr>
        <p:spPr>
          <a:xfrm>
            <a:off x="0" y="6492875"/>
            <a:ext cx="4114800" cy="365125"/>
          </a:xfrm>
        </p:spPr>
        <p:txBody>
          <a:bodyPr/>
          <a:lstStyle/>
          <a:p>
            <a:pPr algn="l"/>
            <a:r>
              <a:rPr lang="en-US"/>
              <a:t>CMM 262 Winter 2022</a:t>
            </a:r>
          </a:p>
        </p:txBody>
      </p:sp>
    </p:spTree>
    <p:extLst>
      <p:ext uri="{BB962C8B-B14F-4D97-AF65-F5344CB8AC3E}">
        <p14:creationId xmlns:p14="http://schemas.microsoft.com/office/powerpoint/2010/main" val="361628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US" dirty="0"/>
              <a:t>RNA Extraction/Enrichment</a:t>
            </a:r>
            <a:endParaRPr dirty="0"/>
          </a:p>
        </p:txBody>
      </p:sp>
      <p:sp>
        <p:nvSpPr>
          <p:cNvPr id="104" name="Google Shape;104;p16"/>
          <p:cNvSpPr/>
          <p:nvPr/>
        </p:nvSpPr>
        <p:spPr>
          <a:xfrm>
            <a:off x="415600" y="1248346"/>
            <a:ext cx="1484400" cy="600000"/>
          </a:xfrm>
          <a:prstGeom prst="roundRect">
            <a:avLst>
              <a:gd name="adj" fmla="val 16667"/>
            </a:avLst>
          </a:prstGeom>
          <a:solidFill>
            <a:srgbClr val="A2C4C9"/>
          </a:solidFill>
          <a:ln>
            <a:noFill/>
          </a:ln>
        </p:spPr>
        <p:txBody>
          <a:bodyPr spcFirstLastPara="1" wrap="square" lIns="121900" tIns="121900" rIns="121900" bIns="121900" anchor="ctr" anchorCtr="0">
            <a:noAutofit/>
          </a:bodyPr>
          <a:lstStyle/>
          <a:p>
            <a:pPr algn="ctr"/>
            <a:r>
              <a:rPr lang="en" sz="1467" dirty="0">
                <a:solidFill>
                  <a:srgbClr val="FFFFFF"/>
                </a:solidFill>
                <a:latin typeface="Lato"/>
                <a:ea typeface="Lato"/>
                <a:cs typeface="Lato"/>
                <a:sym typeface="Lato"/>
              </a:rPr>
              <a:t>RNA extraction</a:t>
            </a:r>
            <a:endParaRPr sz="1467" dirty="0">
              <a:solidFill>
                <a:srgbClr val="FFFFFF"/>
              </a:solidFill>
              <a:latin typeface="Lato"/>
              <a:ea typeface="Lato"/>
              <a:cs typeface="Lato"/>
              <a:sym typeface="Lato"/>
            </a:endParaRPr>
          </a:p>
        </p:txBody>
      </p:sp>
      <p:pic>
        <p:nvPicPr>
          <p:cNvPr id="106" name="Google Shape;106;p16" title="Points scored"/>
          <p:cNvPicPr preferRelativeResize="0"/>
          <p:nvPr/>
        </p:nvPicPr>
        <p:blipFill>
          <a:blip r:embed="rId3">
            <a:alphaModFix/>
          </a:blip>
          <a:stretch>
            <a:fillRect/>
          </a:stretch>
        </p:blipFill>
        <p:spPr>
          <a:xfrm>
            <a:off x="7923570" y="1373056"/>
            <a:ext cx="3312368" cy="2945233"/>
          </a:xfrm>
          <a:prstGeom prst="rect">
            <a:avLst/>
          </a:prstGeom>
          <a:noFill/>
          <a:ln>
            <a:noFill/>
          </a:ln>
        </p:spPr>
      </p:pic>
      <p:sp>
        <p:nvSpPr>
          <p:cNvPr id="107" name="Google Shape;107;p16"/>
          <p:cNvSpPr txBox="1"/>
          <p:nvPr/>
        </p:nvSpPr>
        <p:spPr>
          <a:xfrm>
            <a:off x="6384175" y="4497535"/>
            <a:ext cx="5602778" cy="1843832"/>
          </a:xfrm>
          <a:prstGeom prst="rect">
            <a:avLst/>
          </a:prstGeom>
          <a:noFill/>
          <a:ln>
            <a:noFill/>
          </a:ln>
        </p:spPr>
        <p:txBody>
          <a:bodyPr spcFirstLastPara="1" wrap="square" lIns="121900" tIns="121900" rIns="121900" bIns="121900" anchor="t" anchorCtr="0">
            <a:noAutofit/>
          </a:bodyPr>
          <a:lstStyle/>
          <a:p>
            <a:pPr>
              <a:lnSpc>
                <a:spcPct val="115000"/>
              </a:lnSpc>
            </a:pPr>
            <a:r>
              <a:rPr lang="en" sz="2400" b="1" dirty="0">
                <a:latin typeface="Helvetica Neue"/>
                <a:ea typeface="Helvetica Neue"/>
                <a:cs typeface="Helvetica Neue"/>
                <a:sym typeface="Helvetica Neue"/>
              </a:rPr>
              <a:t>RNA enrichment:</a:t>
            </a:r>
            <a:endParaRPr sz="2400" b="1" dirty="0">
              <a:latin typeface="Helvetica Neue"/>
              <a:ea typeface="Helvetica Neue"/>
              <a:cs typeface="Helvetica Neue"/>
              <a:sym typeface="Helvetica Neue"/>
            </a:endParaRPr>
          </a:p>
          <a:p>
            <a:pPr marL="609585" indent="-423323">
              <a:lnSpc>
                <a:spcPct val="115000"/>
              </a:lnSpc>
              <a:buSzPts val="1400"/>
              <a:buFont typeface="Helvetica Neue"/>
              <a:buChar char="●"/>
            </a:pPr>
            <a:r>
              <a:rPr lang="en" sz="2400" dirty="0">
                <a:latin typeface="Helvetica Neue"/>
                <a:ea typeface="Helvetica Neue"/>
                <a:cs typeface="Helvetica Neue"/>
                <a:sym typeface="Helvetica Neue"/>
              </a:rPr>
              <a:t>Ribosomal RNA (rRNA) depletion</a:t>
            </a:r>
            <a:endParaRPr sz="2400" dirty="0">
              <a:latin typeface="Helvetica Neue"/>
              <a:ea typeface="Helvetica Neue"/>
              <a:cs typeface="Helvetica Neue"/>
              <a:sym typeface="Helvetica Neue"/>
            </a:endParaRPr>
          </a:p>
          <a:p>
            <a:pPr marL="609585" indent="-423323">
              <a:lnSpc>
                <a:spcPct val="115000"/>
              </a:lnSpc>
              <a:buSzPts val="1400"/>
              <a:buFont typeface="Helvetica Neue"/>
              <a:buChar char="●"/>
            </a:pPr>
            <a:r>
              <a:rPr lang="en" sz="2400" dirty="0">
                <a:latin typeface="Helvetica Neue"/>
                <a:ea typeface="Helvetica Neue"/>
                <a:cs typeface="Helvetica Neue"/>
                <a:sym typeface="Helvetica Neue"/>
              </a:rPr>
              <a:t>Poly(A) selection</a:t>
            </a:r>
            <a:endParaRPr sz="2400" dirty="0">
              <a:latin typeface="Helvetica Neue"/>
              <a:ea typeface="Helvetica Neue"/>
              <a:cs typeface="Helvetica Neue"/>
              <a:sym typeface="Helvetica Neue"/>
            </a:endParaRPr>
          </a:p>
        </p:txBody>
      </p:sp>
      <p:sp>
        <p:nvSpPr>
          <p:cNvPr id="7" name="Footer Placeholder 7">
            <a:extLst>
              <a:ext uri="{FF2B5EF4-FFF2-40B4-BE49-F238E27FC236}">
                <a16:creationId xmlns:a16="http://schemas.microsoft.com/office/drawing/2014/main" id="{F9FE321C-F168-A644-811D-30BBA4D47508}"/>
              </a:ext>
            </a:extLst>
          </p:cNvPr>
          <p:cNvSpPr txBox="1">
            <a:spLocks/>
          </p:cNvSpPr>
          <p:nvPr/>
        </p:nvSpPr>
        <p:spPr>
          <a:xfrm>
            <a:off x="0" y="654765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pic>
        <p:nvPicPr>
          <p:cNvPr id="3" name="Picture 2">
            <a:extLst>
              <a:ext uri="{FF2B5EF4-FFF2-40B4-BE49-F238E27FC236}">
                <a16:creationId xmlns:a16="http://schemas.microsoft.com/office/drawing/2014/main" id="{88B63E66-BF9C-1D48-8B98-0F818CB827BC}"/>
              </a:ext>
            </a:extLst>
          </p:cNvPr>
          <p:cNvPicPr>
            <a:picLocks noChangeAspect="1"/>
          </p:cNvPicPr>
          <p:nvPr/>
        </p:nvPicPr>
        <p:blipFill>
          <a:blip r:embed="rId4"/>
          <a:stretch>
            <a:fillRect/>
          </a:stretch>
        </p:blipFill>
        <p:spPr>
          <a:xfrm>
            <a:off x="2057400" y="2102346"/>
            <a:ext cx="2637076" cy="2217206"/>
          </a:xfrm>
          <a:prstGeom prst="rect">
            <a:avLst/>
          </a:prstGeom>
        </p:spPr>
      </p:pic>
      <p:sp>
        <p:nvSpPr>
          <p:cNvPr id="9" name="Google Shape;107;p16">
            <a:extLst>
              <a:ext uri="{FF2B5EF4-FFF2-40B4-BE49-F238E27FC236}">
                <a16:creationId xmlns:a16="http://schemas.microsoft.com/office/drawing/2014/main" id="{233762ED-DF40-BE4B-8AAA-7F6E64320F6D}"/>
              </a:ext>
            </a:extLst>
          </p:cNvPr>
          <p:cNvSpPr txBox="1"/>
          <p:nvPr/>
        </p:nvSpPr>
        <p:spPr>
          <a:xfrm>
            <a:off x="805070" y="4497535"/>
            <a:ext cx="5119181" cy="1843832"/>
          </a:xfrm>
          <a:prstGeom prst="rect">
            <a:avLst/>
          </a:prstGeom>
          <a:noFill/>
          <a:ln>
            <a:noFill/>
          </a:ln>
        </p:spPr>
        <p:txBody>
          <a:bodyPr spcFirstLastPara="1" wrap="square" lIns="121900" tIns="121900" rIns="121900" bIns="121900" anchor="t" anchorCtr="0">
            <a:noAutofit/>
          </a:bodyPr>
          <a:lstStyle/>
          <a:p>
            <a:pPr>
              <a:lnSpc>
                <a:spcPct val="115000"/>
              </a:lnSpc>
            </a:pPr>
            <a:r>
              <a:rPr lang="en" sz="2400" b="1" dirty="0">
                <a:latin typeface="Helvetica Neue"/>
                <a:ea typeface="Helvetica Neue"/>
                <a:cs typeface="Helvetica Neue"/>
                <a:sym typeface="Helvetica Neue"/>
              </a:rPr>
              <a:t>Common methods:</a:t>
            </a:r>
            <a:endParaRPr sz="2400" b="1" dirty="0">
              <a:latin typeface="Helvetica Neue"/>
              <a:ea typeface="Helvetica Neue"/>
              <a:cs typeface="Helvetica Neue"/>
              <a:sym typeface="Helvetica Neue"/>
            </a:endParaRPr>
          </a:p>
          <a:p>
            <a:pPr marL="609585" indent="-423323">
              <a:lnSpc>
                <a:spcPct val="115000"/>
              </a:lnSpc>
              <a:buSzPts val="1400"/>
              <a:buFont typeface="Helvetica Neue"/>
              <a:buChar char="●"/>
            </a:pPr>
            <a:r>
              <a:rPr lang="en" sz="2400" dirty="0">
                <a:latin typeface="Helvetica Neue"/>
                <a:ea typeface="Helvetica Neue"/>
                <a:cs typeface="Helvetica Neue"/>
                <a:sym typeface="Helvetica Neue"/>
              </a:rPr>
              <a:t>Silica gel based membranes</a:t>
            </a:r>
            <a:endParaRPr sz="2400" dirty="0">
              <a:latin typeface="Helvetica Neue"/>
              <a:ea typeface="Helvetica Neue"/>
              <a:cs typeface="Helvetica Neue"/>
              <a:sym typeface="Helvetica Neue"/>
            </a:endParaRPr>
          </a:p>
          <a:p>
            <a:pPr marL="609585" indent="-423323">
              <a:lnSpc>
                <a:spcPct val="115000"/>
              </a:lnSpc>
              <a:buSzPts val="1400"/>
              <a:buFont typeface="Helvetica Neue"/>
              <a:buChar char="●"/>
            </a:pPr>
            <a:r>
              <a:rPr lang="en" sz="2400" dirty="0">
                <a:latin typeface="Helvetica Neue"/>
                <a:ea typeface="Helvetica Neue"/>
                <a:cs typeface="Helvetica Neue"/>
                <a:sym typeface="Helvetica Neue"/>
              </a:rPr>
              <a:t>Phenol-chloroform</a:t>
            </a:r>
          </a:p>
          <a:p>
            <a:pPr marL="609585" indent="-423323">
              <a:lnSpc>
                <a:spcPct val="115000"/>
              </a:lnSpc>
              <a:buSzPts val="1400"/>
              <a:buFont typeface="Helvetica Neue"/>
              <a:buChar char="●"/>
            </a:pPr>
            <a:r>
              <a:rPr lang="en" sz="2400" dirty="0">
                <a:latin typeface="Helvetica Neue"/>
                <a:ea typeface="Helvetica Neue"/>
                <a:cs typeface="Helvetica Neue"/>
                <a:sym typeface="Helvetica Neue"/>
              </a:rPr>
              <a:t>Replicates: biological/technical</a:t>
            </a:r>
            <a:endParaRPr sz="24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5452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4;p17">
            <a:extLst>
              <a:ext uri="{FF2B5EF4-FFF2-40B4-BE49-F238E27FC236}">
                <a16:creationId xmlns:a16="http://schemas.microsoft.com/office/drawing/2014/main" id="{393A15DB-6B25-3340-B9A7-E3D27B9FB601}"/>
              </a:ext>
            </a:extLst>
          </p:cNvPr>
          <p:cNvSpPr/>
          <p:nvPr/>
        </p:nvSpPr>
        <p:spPr>
          <a:xfrm>
            <a:off x="475200" y="1342048"/>
            <a:ext cx="1484400" cy="600000"/>
          </a:xfrm>
          <a:prstGeom prst="roundRect">
            <a:avLst>
              <a:gd name="adj" fmla="val 16667"/>
            </a:avLst>
          </a:prstGeom>
          <a:solidFill>
            <a:srgbClr val="A2C4C9"/>
          </a:solidFill>
          <a:ln>
            <a:noFill/>
          </a:ln>
        </p:spPr>
        <p:txBody>
          <a:bodyPr spcFirstLastPara="1" wrap="square" lIns="121900" tIns="121900" rIns="121900" bIns="121900" anchor="ctr" anchorCtr="0">
            <a:noAutofit/>
          </a:bodyPr>
          <a:lstStyle/>
          <a:p>
            <a:pPr algn="ctr"/>
            <a:r>
              <a:rPr lang="en" sz="1467" dirty="0">
                <a:solidFill>
                  <a:srgbClr val="FFFFFF"/>
                </a:solidFill>
                <a:latin typeface="Lato"/>
                <a:ea typeface="Lato"/>
                <a:cs typeface="Lato"/>
                <a:sym typeface="Lato"/>
              </a:rPr>
              <a:t>RNA extraction</a:t>
            </a:r>
            <a:endParaRPr sz="1467" dirty="0">
              <a:solidFill>
                <a:srgbClr val="FFFFFF"/>
              </a:solidFill>
              <a:latin typeface="Lato"/>
              <a:ea typeface="Lato"/>
              <a:cs typeface="Lato"/>
              <a:sym typeface="Lato"/>
            </a:endParaRPr>
          </a:p>
        </p:txBody>
      </p:sp>
      <p:sp>
        <p:nvSpPr>
          <p:cNvPr id="5" name="Google Shape;115;p17">
            <a:extLst>
              <a:ext uri="{FF2B5EF4-FFF2-40B4-BE49-F238E27FC236}">
                <a16:creationId xmlns:a16="http://schemas.microsoft.com/office/drawing/2014/main" id="{C6DCF761-ADA6-464D-957F-F78D0F2BCFB7}"/>
              </a:ext>
            </a:extLst>
          </p:cNvPr>
          <p:cNvSpPr/>
          <p:nvPr/>
        </p:nvSpPr>
        <p:spPr>
          <a:xfrm>
            <a:off x="415600" y="2529653"/>
            <a:ext cx="1603600" cy="600000"/>
          </a:xfrm>
          <a:prstGeom prst="roundRect">
            <a:avLst>
              <a:gd name="adj" fmla="val 16667"/>
            </a:avLst>
          </a:prstGeom>
          <a:solidFill>
            <a:srgbClr val="76A5AF"/>
          </a:solidFill>
          <a:ln>
            <a:noFill/>
          </a:ln>
        </p:spPr>
        <p:txBody>
          <a:bodyPr spcFirstLastPara="1" wrap="square" lIns="121900" tIns="121900" rIns="121900" bIns="121900" anchor="ctr" anchorCtr="0">
            <a:noAutofit/>
          </a:bodyPr>
          <a:lstStyle/>
          <a:p>
            <a:pPr algn="ctr"/>
            <a:r>
              <a:rPr lang="en" sz="1467" dirty="0">
                <a:solidFill>
                  <a:srgbClr val="FFFFFF"/>
                </a:solidFill>
                <a:latin typeface="Lato"/>
                <a:ea typeface="Lato"/>
                <a:cs typeface="Lato"/>
                <a:sym typeface="Lato"/>
              </a:rPr>
              <a:t>Library preparation</a:t>
            </a:r>
            <a:endParaRPr sz="1467" dirty="0">
              <a:solidFill>
                <a:srgbClr val="FFFFFF"/>
              </a:solidFill>
              <a:latin typeface="Lato"/>
              <a:ea typeface="Lato"/>
              <a:cs typeface="Lato"/>
              <a:sym typeface="Lato"/>
            </a:endParaRPr>
          </a:p>
        </p:txBody>
      </p:sp>
      <p:cxnSp>
        <p:nvCxnSpPr>
          <p:cNvPr id="6" name="Google Shape;116;p17">
            <a:extLst>
              <a:ext uri="{FF2B5EF4-FFF2-40B4-BE49-F238E27FC236}">
                <a16:creationId xmlns:a16="http://schemas.microsoft.com/office/drawing/2014/main" id="{B2727986-94A8-B048-9B58-1AC13BC372C9}"/>
              </a:ext>
            </a:extLst>
          </p:cNvPr>
          <p:cNvCxnSpPr>
            <a:stCxn id="4" idx="2"/>
            <a:endCxn id="5" idx="0"/>
          </p:cNvCxnSpPr>
          <p:nvPr/>
        </p:nvCxnSpPr>
        <p:spPr>
          <a:xfrm>
            <a:off x="1217400" y="1942048"/>
            <a:ext cx="0" cy="587600"/>
          </a:xfrm>
          <a:prstGeom prst="straightConnector1">
            <a:avLst/>
          </a:prstGeom>
          <a:noFill/>
          <a:ln w="9525" cap="flat" cmpd="sng">
            <a:solidFill>
              <a:schemeClr val="dk2"/>
            </a:solidFill>
            <a:prstDash val="solid"/>
            <a:round/>
            <a:headEnd type="none" w="med" len="med"/>
            <a:tailEnd type="triangle" w="med" len="med"/>
          </a:ln>
        </p:spPr>
      </p:cxnSp>
      <p:sp>
        <p:nvSpPr>
          <p:cNvPr id="7" name="Google Shape;113;p17">
            <a:extLst>
              <a:ext uri="{FF2B5EF4-FFF2-40B4-BE49-F238E27FC236}">
                <a16:creationId xmlns:a16="http://schemas.microsoft.com/office/drawing/2014/main" id="{9759D2F3-959E-0748-8252-3F92701F0091}"/>
              </a:ext>
            </a:extLst>
          </p:cNvPr>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US" dirty="0"/>
              <a:t>Library Preparation</a:t>
            </a:r>
            <a:endParaRPr dirty="0"/>
          </a:p>
        </p:txBody>
      </p:sp>
      <p:sp>
        <p:nvSpPr>
          <p:cNvPr id="8" name="Footer Placeholder 7">
            <a:extLst>
              <a:ext uri="{FF2B5EF4-FFF2-40B4-BE49-F238E27FC236}">
                <a16:creationId xmlns:a16="http://schemas.microsoft.com/office/drawing/2014/main" id="{143FCB4C-0E75-0142-B8D0-9C5BD40F4464}"/>
              </a:ext>
            </a:extLst>
          </p:cNvPr>
          <p:cNvSpPr txBox="1">
            <a:spLocks/>
          </p:cNvSpPr>
          <p:nvPr/>
        </p:nvSpPr>
        <p:spPr>
          <a:xfrm>
            <a:off x="0" y="651674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2">
                    <a:lumMod val="50000"/>
                  </a:schemeClr>
                </a:solidFill>
              </a:rPr>
              <a:t>CMM 262 Winter 2022</a:t>
            </a:r>
          </a:p>
        </p:txBody>
      </p:sp>
      <p:pic>
        <p:nvPicPr>
          <p:cNvPr id="18" name="Picture 17">
            <a:extLst>
              <a:ext uri="{FF2B5EF4-FFF2-40B4-BE49-F238E27FC236}">
                <a16:creationId xmlns:a16="http://schemas.microsoft.com/office/drawing/2014/main" id="{2443EBD6-E599-8A46-8E5D-773201A1D0F7}"/>
              </a:ext>
            </a:extLst>
          </p:cNvPr>
          <p:cNvPicPr>
            <a:picLocks noChangeAspect="1"/>
          </p:cNvPicPr>
          <p:nvPr/>
        </p:nvPicPr>
        <p:blipFill>
          <a:blip r:embed="rId3"/>
          <a:stretch>
            <a:fillRect/>
          </a:stretch>
        </p:blipFill>
        <p:spPr>
          <a:xfrm>
            <a:off x="3772706" y="2549910"/>
            <a:ext cx="2992312" cy="403138"/>
          </a:xfrm>
          <a:prstGeom prst="rect">
            <a:avLst/>
          </a:prstGeom>
        </p:spPr>
      </p:pic>
      <p:sp>
        <p:nvSpPr>
          <p:cNvPr id="21" name="TextBox 20">
            <a:extLst>
              <a:ext uri="{FF2B5EF4-FFF2-40B4-BE49-F238E27FC236}">
                <a16:creationId xmlns:a16="http://schemas.microsoft.com/office/drawing/2014/main" id="{E46550C0-2E33-4544-828B-93E0118F45BA}"/>
              </a:ext>
            </a:extLst>
          </p:cNvPr>
          <p:cNvSpPr txBox="1"/>
          <p:nvPr/>
        </p:nvSpPr>
        <p:spPr>
          <a:xfrm>
            <a:off x="7111097" y="1560077"/>
            <a:ext cx="395944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Total RNA</a:t>
            </a:r>
          </a:p>
        </p:txBody>
      </p:sp>
      <p:sp>
        <p:nvSpPr>
          <p:cNvPr id="22" name="TextBox 21">
            <a:extLst>
              <a:ext uri="{FF2B5EF4-FFF2-40B4-BE49-F238E27FC236}">
                <a16:creationId xmlns:a16="http://schemas.microsoft.com/office/drawing/2014/main" id="{A036AF8B-DD9F-F948-A68D-75F3FBC32CAE}"/>
              </a:ext>
            </a:extLst>
          </p:cNvPr>
          <p:cNvSpPr txBox="1"/>
          <p:nvPr/>
        </p:nvSpPr>
        <p:spPr>
          <a:xfrm>
            <a:off x="6922179" y="2596260"/>
            <a:ext cx="4636408"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Removal of contaminant DNA</a:t>
            </a:r>
          </a:p>
        </p:txBody>
      </p:sp>
      <p:sp>
        <p:nvSpPr>
          <p:cNvPr id="23" name="TextBox 22">
            <a:extLst>
              <a:ext uri="{FF2B5EF4-FFF2-40B4-BE49-F238E27FC236}">
                <a16:creationId xmlns:a16="http://schemas.microsoft.com/office/drawing/2014/main" id="{0B7784B1-6128-A849-A30E-362DC6CD4312}"/>
              </a:ext>
            </a:extLst>
          </p:cNvPr>
          <p:cNvSpPr txBox="1"/>
          <p:nvPr/>
        </p:nvSpPr>
        <p:spPr>
          <a:xfrm>
            <a:off x="5022637" y="3538472"/>
            <a:ext cx="3440867"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rRNA depletion (-) or </a:t>
            </a:r>
          </a:p>
          <a:p>
            <a:pPr algn="ctr"/>
            <a:r>
              <a:rPr lang="en-US" sz="2400" dirty="0">
                <a:latin typeface="Arial" panose="020B0604020202020204" pitchFamily="34" charset="0"/>
                <a:cs typeface="Arial" panose="020B0604020202020204" pitchFamily="34" charset="0"/>
              </a:rPr>
              <a:t>Poly(A) selection (+)</a:t>
            </a:r>
          </a:p>
        </p:txBody>
      </p:sp>
      <p:sp>
        <p:nvSpPr>
          <p:cNvPr id="24" name="TextBox 23">
            <a:extLst>
              <a:ext uri="{FF2B5EF4-FFF2-40B4-BE49-F238E27FC236}">
                <a16:creationId xmlns:a16="http://schemas.microsoft.com/office/drawing/2014/main" id="{583DE731-21CC-BB4B-BDF4-10A593AA99DB}"/>
              </a:ext>
            </a:extLst>
          </p:cNvPr>
          <p:cNvSpPr txBox="1"/>
          <p:nvPr/>
        </p:nvSpPr>
        <p:spPr>
          <a:xfrm>
            <a:off x="6922179" y="5050421"/>
            <a:ext cx="3440867"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RNA fragmentation</a:t>
            </a:r>
          </a:p>
        </p:txBody>
      </p:sp>
      <p:grpSp>
        <p:nvGrpSpPr>
          <p:cNvPr id="14" name="Group 13">
            <a:extLst>
              <a:ext uri="{FF2B5EF4-FFF2-40B4-BE49-F238E27FC236}">
                <a16:creationId xmlns:a16="http://schemas.microsoft.com/office/drawing/2014/main" id="{9BEFC0C4-966A-0E41-BE3A-801F26FECB1E}"/>
              </a:ext>
            </a:extLst>
          </p:cNvPr>
          <p:cNvGrpSpPr/>
          <p:nvPr/>
        </p:nvGrpSpPr>
        <p:grpSpPr>
          <a:xfrm>
            <a:off x="2445996" y="3655086"/>
            <a:ext cx="2432558" cy="469477"/>
            <a:chOff x="2445996" y="3655086"/>
            <a:chExt cx="2432558" cy="469477"/>
          </a:xfrm>
        </p:grpSpPr>
        <p:pic>
          <p:nvPicPr>
            <p:cNvPr id="25" name="Picture 24">
              <a:extLst>
                <a:ext uri="{FF2B5EF4-FFF2-40B4-BE49-F238E27FC236}">
                  <a16:creationId xmlns:a16="http://schemas.microsoft.com/office/drawing/2014/main" id="{61DFA3AB-AA35-8B4E-9F99-3CD3E37D7940}"/>
                </a:ext>
              </a:extLst>
            </p:cNvPr>
            <p:cNvPicPr>
              <a:picLocks noChangeAspect="1"/>
            </p:cNvPicPr>
            <p:nvPr/>
          </p:nvPicPr>
          <p:blipFill>
            <a:blip r:embed="rId4"/>
            <a:stretch>
              <a:fillRect/>
            </a:stretch>
          </p:blipFill>
          <p:spPr>
            <a:xfrm>
              <a:off x="2445996" y="3721425"/>
              <a:ext cx="1668804" cy="403138"/>
            </a:xfrm>
            <a:prstGeom prst="rect">
              <a:avLst/>
            </a:prstGeom>
          </p:spPr>
        </p:pic>
        <p:pic>
          <p:nvPicPr>
            <p:cNvPr id="10" name="Picture 9">
              <a:extLst>
                <a:ext uri="{FF2B5EF4-FFF2-40B4-BE49-F238E27FC236}">
                  <a16:creationId xmlns:a16="http://schemas.microsoft.com/office/drawing/2014/main" id="{B6861690-558F-7340-9AD4-406DBF46F47A}"/>
                </a:ext>
              </a:extLst>
            </p:cNvPr>
            <p:cNvPicPr>
              <a:picLocks noChangeAspect="1"/>
            </p:cNvPicPr>
            <p:nvPr/>
          </p:nvPicPr>
          <p:blipFill>
            <a:blip r:embed="rId5"/>
            <a:stretch>
              <a:fillRect/>
            </a:stretch>
          </p:blipFill>
          <p:spPr>
            <a:xfrm>
              <a:off x="3833566" y="3655086"/>
              <a:ext cx="320989" cy="365125"/>
            </a:xfrm>
            <a:prstGeom prst="rect">
              <a:avLst/>
            </a:prstGeom>
          </p:spPr>
        </p:pic>
        <p:pic>
          <p:nvPicPr>
            <p:cNvPr id="19" name="Picture 18">
              <a:extLst>
                <a:ext uri="{FF2B5EF4-FFF2-40B4-BE49-F238E27FC236}">
                  <a16:creationId xmlns:a16="http://schemas.microsoft.com/office/drawing/2014/main" id="{1F4E4453-39C3-C94C-A74B-BFA97CB1717D}"/>
                </a:ext>
              </a:extLst>
            </p:cNvPr>
            <p:cNvPicPr>
              <a:picLocks noChangeAspect="1"/>
            </p:cNvPicPr>
            <p:nvPr/>
          </p:nvPicPr>
          <p:blipFill>
            <a:blip r:embed="rId5"/>
            <a:stretch>
              <a:fillRect/>
            </a:stretch>
          </p:blipFill>
          <p:spPr>
            <a:xfrm>
              <a:off x="4074899" y="3663174"/>
              <a:ext cx="320989" cy="365125"/>
            </a:xfrm>
            <a:prstGeom prst="rect">
              <a:avLst/>
            </a:prstGeom>
          </p:spPr>
        </p:pic>
        <p:pic>
          <p:nvPicPr>
            <p:cNvPr id="26" name="Picture 25">
              <a:extLst>
                <a:ext uri="{FF2B5EF4-FFF2-40B4-BE49-F238E27FC236}">
                  <a16:creationId xmlns:a16="http://schemas.microsoft.com/office/drawing/2014/main" id="{3F1FF7F7-38A4-604A-9332-1E2B0050F3BE}"/>
                </a:ext>
              </a:extLst>
            </p:cNvPr>
            <p:cNvPicPr>
              <a:picLocks noChangeAspect="1"/>
            </p:cNvPicPr>
            <p:nvPr/>
          </p:nvPicPr>
          <p:blipFill>
            <a:blip r:embed="rId5"/>
            <a:stretch>
              <a:fillRect/>
            </a:stretch>
          </p:blipFill>
          <p:spPr>
            <a:xfrm>
              <a:off x="4316232" y="3663174"/>
              <a:ext cx="320989" cy="365125"/>
            </a:xfrm>
            <a:prstGeom prst="rect">
              <a:avLst/>
            </a:prstGeom>
          </p:spPr>
        </p:pic>
        <p:pic>
          <p:nvPicPr>
            <p:cNvPr id="27" name="Picture 26">
              <a:extLst>
                <a:ext uri="{FF2B5EF4-FFF2-40B4-BE49-F238E27FC236}">
                  <a16:creationId xmlns:a16="http://schemas.microsoft.com/office/drawing/2014/main" id="{63872C4E-5972-894D-B061-8F0BBAAA6431}"/>
                </a:ext>
              </a:extLst>
            </p:cNvPr>
            <p:cNvPicPr>
              <a:picLocks noChangeAspect="1"/>
            </p:cNvPicPr>
            <p:nvPr/>
          </p:nvPicPr>
          <p:blipFill>
            <a:blip r:embed="rId5"/>
            <a:stretch>
              <a:fillRect/>
            </a:stretch>
          </p:blipFill>
          <p:spPr>
            <a:xfrm>
              <a:off x="4557565" y="3674317"/>
              <a:ext cx="320989" cy="365125"/>
            </a:xfrm>
            <a:prstGeom prst="rect">
              <a:avLst/>
            </a:prstGeom>
          </p:spPr>
        </p:pic>
      </p:grpSp>
      <p:cxnSp>
        <p:nvCxnSpPr>
          <p:cNvPr id="12" name="Straight Arrow Connector 11">
            <a:extLst>
              <a:ext uri="{FF2B5EF4-FFF2-40B4-BE49-F238E27FC236}">
                <a16:creationId xmlns:a16="http://schemas.microsoft.com/office/drawing/2014/main" id="{B762F624-C590-714A-97CA-015DE0353586}"/>
              </a:ext>
            </a:extLst>
          </p:cNvPr>
          <p:cNvCxnSpPr/>
          <p:nvPr/>
        </p:nvCxnSpPr>
        <p:spPr>
          <a:xfrm>
            <a:off x="5188265" y="3212875"/>
            <a:ext cx="0" cy="1240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C337D90-0E3C-1342-A9BE-1FCA1B212BE8}"/>
              </a:ext>
            </a:extLst>
          </p:cNvPr>
          <p:cNvPicPr>
            <a:picLocks noChangeAspect="1"/>
          </p:cNvPicPr>
          <p:nvPr/>
        </p:nvPicPr>
        <p:blipFill>
          <a:blip r:embed="rId6"/>
          <a:stretch>
            <a:fillRect/>
          </a:stretch>
        </p:blipFill>
        <p:spPr>
          <a:xfrm>
            <a:off x="2753087" y="1802005"/>
            <a:ext cx="1603600" cy="335247"/>
          </a:xfrm>
          <a:prstGeom prst="rect">
            <a:avLst/>
          </a:prstGeom>
        </p:spPr>
      </p:pic>
      <p:pic>
        <p:nvPicPr>
          <p:cNvPr id="3" name="Picture 2">
            <a:extLst>
              <a:ext uri="{FF2B5EF4-FFF2-40B4-BE49-F238E27FC236}">
                <a16:creationId xmlns:a16="http://schemas.microsoft.com/office/drawing/2014/main" id="{66768FB8-5871-0F46-B51D-8123F754E7BB}"/>
              </a:ext>
            </a:extLst>
          </p:cNvPr>
          <p:cNvPicPr>
            <a:picLocks noChangeAspect="1"/>
          </p:cNvPicPr>
          <p:nvPr/>
        </p:nvPicPr>
        <p:blipFill>
          <a:blip r:embed="rId6"/>
          <a:stretch>
            <a:fillRect/>
          </a:stretch>
        </p:blipFill>
        <p:spPr>
          <a:xfrm>
            <a:off x="3243146" y="1239845"/>
            <a:ext cx="1945119" cy="406645"/>
          </a:xfrm>
          <a:prstGeom prst="rect">
            <a:avLst/>
          </a:prstGeom>
        </p:spPr>
      </p:pic>
      <p:pic>
        <p:nvPicPr>
          <p:cNvPr id="11" name="Picture 10">
            <a:extLst>
              <a:ext uri="{FF2B5EF4-FFF2-40B4-BE49-F238E27FC236}">
                <a16:creationId xmlns:a16="http://schemas.microsoft.com/office/drawing/2014/main" id="{B524701A-3BAF-1147-95C2-106252FB0153}"/>
              </a:ext>
            </a:extLst>
          </p:cNvPr>
          <p:cNvPicPr>
            <a:picLocks noChangeAspect="1"/>
          </p:cNvPicPr>
          <p:nvPr/>
        </p:nvPicPr>
        <p:blipFill>
          <a:blip r:embed="rId7"/>
          <a:stretch>
            <a:fillRect/>
          </a:stretch>
        </p:blipFill>
        <p:spPr>
          <a:xfrm>
            <a:off x="4557565" y="1879317"/>
            <a:ext cx="1703209" cy="335247"/>
          </a:xfrm>
          <a:prstGeom prst="rect">
            <a:avLst/>
          </a:prstGeom>
        </p:spPr>
      </p:pic>
      <p:pic>
        <p:nvPicPr>
          <p:cNvPr id="29" name="Picture 28">
            <a:extLst>
              <a:ext uri="{FF2B5EF4-FFF2-40B4-BE49-F238E27FC236}">
                <a16:creationId xmlns:a16="http://schemas.microsoft.com/office/drawing/2014/main" id="{C30C64D8-4C65-AE48-9259-6CCA5E266749}"/>
              </a:ext>
            </a:extLst>
          </p:cNvPr>
          <p:cNvPicPr>
            <a:picLocks noChangeAspect="1"/>
          </p:cNvPicPr>
          <p:nvPr/>
        </p:nvPicPr>
        <p:blipFill>
          <a:blip r:embed="rId7"/>
          <a:stretch>
            <a:fillRect/>
          </a:stretch>
        </p:blipFill>
        <p:spPr>
          <a:xfrm>
            <a:off x="5165978" y="1435325"/>
            <a:ext cx="1703209" cy="335247"/>
          </a:xfrm>
          <a:prstGeom prst="rect">
            <a:avLst/>
          </a:prstGeom>
        </p:spPr>
      </p:pic>
      <p:pic>
        <p:nvPicPr>
          <p:cNvPr id="13" name="Picture 12">
            <a:extLst>
              <a:ext uri="{FF2B5EF4-FFF2-40B4-BE49-F238E27FC236}">
                <a16:creationId xmlns:a16="http://schemas.microsoft.com/office/drawing/2014/main" id="{B1B1444A-D852-1446-A48E-45D2A3673D83}"/>
              </a:ext>
            </a:extLst>
          </p:cNvPr>
          <p:cNvPicPr>
            <a:picLocks noChangeAspect="1"/>
          </p:cNvPicPr>
          <p:nvPr/>
        </p:nvPicPr>
        <p:blipFill>
          <a:blip r:embed="rId8"/>
          <a:stretch>
            <a:fillRect/>
          </a:stretch>
        </p:blipFill>
        <p:spPr>
          <a:xfrm>
            <a:off x="5022638" y="902774"/>
            <a:ext cx="1166700" cy="344874"/>
          </a:xfrm>
          <a:prstGeom prst="rect">
            <a:avLst/>
          </a:prstGeom>
        </p:spPr>
      </p:pic>
      <p:pic>
        <p:nvPicPr>
          <p:cNvPr id="9" name="Picture 8">
            <a:extLst>
              <a:ext uri="{FF2B5EF4-FFF2-40B4-BE49-F238E27FC236}">
                <a16:creationId xmlns:a16="http://schemas.microsoft.com/office/drawing/2014/main" id="{44B54DCA-3DB3-F546-9881-BD6CE3B875E1}"/>
              </a:ext>
            </a:extLst>
          </p:cNvPr>
          <p:cNvPicPr>
            <a:picLocks noChangeAspect="1"/>
          </p:cNvPicPr>
          <p:nvPr/>
        </p:nvPicPr>
        <p:blipFill rotWithShape="1">
          <a:blip r:embed="rId9"/>
          <a:srcRect l="7488" r="43018"/>
          <a:stretch/>
        </p:blipFill>
        <p:spPr>
          <a:xfrm>
            <a:off x="4316232" y="4677021"/>
            <a:ext cx="681476" cy="461665"/>
          </a:xfrm>
          <a:prstGeom prst="rect">
            <a:avLst/>
          </a:prstGeom>
        </p:spPr>
      </p:pic>
      <p:pic>
        <p:nvPicPr>
          <p:cNvPr id="28" name="Picture 27">
            <a:extLst>
              <a:ext uri="{FF2B5EF4-FFF2-40B4-BE49-F238E27FC236}">
                <a16:creationId xmlns:a16="http://schemas.microsoft.com/office/drawing/2014/main" id="{96095B57-8F1E-BE42-8F0D-A56A5D2AEAED}"/>
              </a:ext>
            </a:extLst>
          </p:cNvPr>
          <p:cNvPicPr>
            <a:picLocks noChangeAspect="1"/>
          </p:cNvPicPr>
          <p:nvPr/>
        </p:nvPicPr>
        <p:blipFill rotWithShape="1">
          <a:blip r:embed="rId9"/>
          <a:srcRect l="7488" r="43018"/>
          <a:stretch/>
        </p:blipFill>
        <p:spPr>
          <a:xfrm>
            <a:off x="5022637" y="4934094"/>
            <a:ext cx="681476" cy="461665"/>
          </a:xfrm>
          <a:prstGeom prst="rect">
            <a:avLst/>
          </a:prstGeom>
        </p:spPr>
      </p:pic>
      <p:pic>
        <p:nvPicPr>
          <p:cNvPr id="30" name="Picture 29">
            <a:extLst>
              <a:ext uri="{FF2B5EF4-FFF2-40B4-BE49-F238E27FC236}">
                <a16:creationId xmlns:a16="http://schemas.microsoft.com/office/drawing/2014/main" id="{6CB23678-2540-9D42-9C5E-EBFDCDFB64DD}"/>
              </a:ext>
            </a:extLst>
          </p:cNvPr>
          <p:cNvPicPr>
            <a:picLocks noChangeAspect="1"/>
          </p:cNvPicPr>
          <p:nvPr/>
        </p:nvPicPr>
        <p:blipFill rotWithShape="1">
          <a:blip r:embed="rId9"/>
          <a:srcRect l="7488" r="43018"/>
          <a:stretch/>
        </p:blipFill>
        <p:spPr>
          <a:xfrm>
            <a:off x="4253166" y="5138686"/>
            <a:ext cx="681476" cy="461665"/>
          </a:xfrm>
          <a:prstGeom prst="rect">
            <a:avLst/>
          </a:prstGeom>
        </p:spPr>
      </p:pic>
      <p:pic>
        <p:nvPicPr>
          <p:cNvPr id="31" name="Picture 30">
            <a:extLst>
              <a:ext uri="{FF2B5EF4-FFF2-40B4-BE49-F238E27FC236}">
                <a16:creationId xmlns:a16="http://schemas.microsoft.com/office/drawing/2014/main" id="{6786AFEF-D3A1-3F4F-AC65-61554371657A}"/>
              </a:ext>
            </a:extLst>
          </p:cNvPr>
          <p:cNvPicPr>
            <a:picLocks noChangeAspect="1"/>
          </p:cNvPicPr>
          <p:nvPr/>
        </p:nvPicPr>
        <p:blipFill rotWithShape="1">
          <a:blip r:embed="rId9"/>
          <a:srcRect l="7488" r="43018"/>
          <a:stretch/>
        </p:blipFill>
        <p:spPr>
          <a:xfrm>
            <a:off x="5091425" y="5369518"/>
            <a:ext cx="681476" cy="461665"/>
          </a:xfrm>
          <a:prstGeom prst="rect">
            <a:avLst/>
          </a:prstGeom>
        </p:spPr>
      </p:pic>
    </p:spTree>
    <p:extLst>
      <p:ext uri="{BB962C8B-B14F-4D97-AF65-F5344CB8AC3E}">
        <p14:creationId xmlns:p14="http://schemas.microsoft.com/office/powerpoint/2010/main" val="382046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9445</TotalTime>
  <Words>8196</Words>
  <Application>Microsoft Macintosh PowerPoint</Application>
  <PresentationFormat>Widescreen</PresentationFormat>
  <Paragraphs>773</Paragraphs>
  <Slides>48</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Calibri Light</vt:lpstr>
      <vt:lpstr>Helvetica Neue</vt:lpstr>
      <vt:lpstr>Lato</vt:lpstr>
      <vt:lpstr>Raleway</vt:lpstr>
      <vt:lpstr>Roboto</vt:lpstr>
      <vt:lpstr>Roboto Mono</vt:lpstr>
      <vt:lpstr>Office Theme</vt:lpstr>
      <vt:lpstr>CMM 262 Module 4: Lecture 1  RNA-Seq: Introduction</vt:lpstr>
      <vt:lpstr>RNA-Seq: Studying Gene Expression</vt:lpstr>
      <vt:lpstr>RNA-Seq: Sequencing the Transcriptome</vt:lpstr>
      <vt:lpstr>RNA-Seq</vt:lpstr>
      <vt:lpstr>RNA-Seq: Workflow Overview Part 1</vt:lpstr>
      <vt:lpstr>RNA-Seq: Workflow Overview Part 2</vt:lpstr>
      <vt:lpstr>Part 1: Data Generation</vt:lpstr>
      <vt:lpstr>RNA Extraction/Enrichment</vt:lpstr>
      <vt:lpstr>Library Preparation</vt:lpstr>
      <vt:lpstr>Library Preparation</vt:lpstr>
      <vt:lpstr>Library Preparation</vt:lpstr>
      <vt:lpstr>PowerPoint Presentation</vt:lpstr>
      <vt:lpstr>Illumina SBS: Sequencing by Synthesis</vt:lpstr>
      <vt:lpstr>Common Terminology: Read Length</vt:lpstr>
      <vt:lpstr>PowerPoint Presentation</vt:lpstr>
      <vt:lpstr>Break: 5 min</vt:lpstr>
      <vt:lpstr>Part 2: Data Analysis</vt:lpstr>
      <vt:lpstr>RNA-Seq: Workflow Overview Part 2</vt:lpstr>
      <vt:lpstr>File types</vt:lpstr>
      <vt:lpstr>Common tools</vt:lpstr>
      <vt:lpstr>FASTQ File Format</vt:lpstr>
      <vt:lpstr>Fastq File – Phred Quality Score </vt:lpstr>
      <vt:lpstr>Example Fastqc Output: Lower Quality Scores at the End of Reads</vt:lpstr>
      <vt:lpstr>Workflow: Read Mapping</vt:lpstr>
      <vt:lpstr>Common Tools</vt:lpstr>
      <vt:lpstr>What is Mapping/Alignment?</vt:lpstr>
      <vt:lpstr>Short Read Alignment is Complicated</vt:lpstr>
      <vt:lpstr>SAM/BAM Files</vt:lpstr>
      <vt:lpstr>SAM/BAM Files: What Does it all Mean?!</vt:lpstr>
      <vt:lpstr>SAM/BAM file – Getting Information about a Specific Read </vt:lpstr>
      <vt:lpstr>CIGAR Score </vt:lpstr>
      <vt:lpstr>Workflow: Read Quantification</vt:lpstr>
      <vt:lpstr>Read Quantification: Counting Reads per Gene</vt:lpstr>
      <vt:lpstr>Subread: featureCounts</vt:lpstr>
      <vt:lpstr>Interactive Genomics Viewer (IGV)</vt:lpstr>
      <vt:lpstr>Functional Analysis</vt:lpstr>
      <vt:lpstr>Break: 10 min</vt:lpstr>
      <vt:lpstr>Exercise: RNA-Seq Differential Expression Data Preparation</vt:lpstr>
      <vt:lpstr>Thank You!</vt:lpstr>
      <vt:lpstr>Supplemental Slides</vt:lpstr>
      <vt:lpstr>FASTQC interpretation</vt:lpstr>
      <vt:lpstr>FASTQC interpretation</vt:lpstr>
      <vt:lpstr>FASTQC interpretation</vt:lpstr>
      <vt:lpstr>Illumina SBS</vt:lpstr>
      <vt:lpstr>Illumina SBS</vt:lpstr>
      <vt:lpstr>RNA-Seq Technologies and Workflows</vt:lpstr>
      <vt:lpstr>Transcript Info Captured by Each Technology</vt:lpstr>
      <vt:lpstr>Workflows for DGE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CMM 262: Quantitative Methods in Genetics &amp; Genomics Module 1: RNA-Seq</dc:title>
  <dc:creator>Pantham, Priyadarshini</dc:creator>
  <cp:lastModifiedBy>Pantham, Priyadarshini</cp:lastModifiedBy>
  <cp:revision>221</cp:revision>
  <dcterms:created xsi:type="dcterms:W3CDTF">2021-11-01T21:20:42Z</dcterms:created>
  <dcterms:modified xsi:type="dcterms:W3CDTF">2022-01-24T21:33:38Z</dcterms:modified>
</cp:coreProperties>
</file>